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charts/chart39.xml" ContentType="application/vnd.openxmlformats-officedocument.drawingml.chart+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charts/chart40.xml" ContentType="application/vnd.openxmlformats-officedocument.drawingml.chart+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charts/chart41.xml" ContentType="application/vnd.openxmlformats-officedocument.drawingml.chart+xml"/>
  <Override PartName="/ppt/slideMasters/slideMaster16.xml" ContentType="application/vnd.openxmlformats-officedocument.presentationml.slideMaster+xml"/>
  <Override PartName="/ppt/slides/slide16.xml" ContentType="application/vnd.openxmlformats-officedocument.presentationml.slide+xml"/>
  <Override PartName="/ppt/charts/chart42.xml" ContentType="application/vnd.openxmlformats-officedocument.drawingml.chart+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notesMasterIdLst>
    <p:notesMasterId r:id="rId20"/>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s>
</file>

<file path=ppt/charts/_rels/chart39.xml.rels><?xml version="1.0" encoding="UTF-8" standalone="yes"?><Relationships xmlns="http://schemas.openxmlformats.org/package/2006/relationships"><Relationship Id="rId1" Type="http://schemas.openxmlformats.org/officeDocument/2006/relationships/package" Target="../embeddings/Microsoft_Excel_Worksheet39.xlsx"/></Relationships>
</file>

<file path=ppt/charts/_rels/chart40.xml.rels><?xml version="1.0" encoding="UTF-8" standalone="yes"?><Relationships xmlns="http://schemas.openxmlformats.org/package/2006/relationships"><Relationship Id="rId1" Type="http://schemas.openxmlformats.org/officeDocument/2006/relationships/package" Target="../embeddings/Microsoft_Excel_Worksheet40.xlsx"/></Relationships>
</file>

<file path=ppt/charts/_rels/chart41.xml.rels><?xml version="1.0" encoding="UTF-8" standalone="yes"?><Relationships xmlns="http://schemas.openxmlformats.org/package/2006/relationships"><Relationship Id="rId1" Type="http://schemas.openxmlformats.org/officeDocument/2006/relationships/package" Target="../embeddings/Microsoft_Excel_Worksheet41.xlsx"/></Relationships>
</file>

<file path=ppt/charts/_rels/chart42.xml.rels><?xml version="1.0" encoding="UTF-8" standalone="yes"?><Relationships xmlns="http://schemas.openxmlformats.org/package/2006/relationships"><Relationship Id="rId1" Type="http://schemas.openxmlformats.org/officeDocument/2006/relationships/package" Target="../embeddings/Microsoft_Excel_Worksheet42.xlsx"/></Relationships>
</file>

<file path=ppt/charts/chart39.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barChart>
        <c:barDir val="col"/>
        <c:grouping val="clustered"/>
        <c:varyColors val="0"/>
        <c:ser>
          <c:idx val="0"/>
          <c:order val="0"/>
          <c:tx>
            <c:strRef>
              <c:f>Sheet1!$B$1</c:f>
              <c:strCache>
                <c:ptCount val="1"/>
                <c:pt idx="0">
                  <c:v>growth</c:v>
                </c:pt>
              </c:strCache>
            </c:strRef>
          </c:tx>
          <c:spPr>
            <a:solidFill>
              <a:srgbClr val="E4D292"/>
            </a:solidFill>
            <a:effectLst/>
          </c:spPr>
          <c:invertIfNegative val="0"/>
          <c:dLbls>
            <c:numFmt formatCode="#,##0" sourceLinked="0"/>
            <c:txPr>
              <a:bodyPr/>
              <a:lstStyle/>
              <a:p>
                <a:pPr>
                  <a:defRPr b="0" i="0" strike="noStrike" sz="1200" u="none">
                    <a:solidFill>
                      <a:srgbClr val="FFFFFF"/>
                    </a:solidFill>
                    <a:latin typeface="Arial"/>
                  </a:defRPr>
                </a:pPr>
              </a:p>
            </c:txPr>
            <c:showLegendKey val="0"/>
            <c:showVal val="0"/>
            <c:showCatName val="0"/>
            <c:showSerName val="0"/>
            <c:showPercent val="0"/>
            <c:showBubbleSize val="0"/>
            <c:showLeaderLines val="0"/>
          </c:dLbls>
          <c:cat>
            <c:multiLvlStrRef>
              <c:f>Sheet1!$A$2:$A$6</c:f>
              <c:multiLvlStrCache>
                <c:ptCount val="5"/>
                <c:lvl>
                  <c:pt idx="0">
                    <c:v>Data Source</c:v>
                  </c:pt>
                  <c:pt idx="1">
                    <c:v>Data Cleaning</c:v>
                  </c:pt>
                  <c:pt idx="2">
                    <c:v>Data Transformation</c:v>
                  </c:pt>
                  <c:pt idx="3">
                    <c:v>Data Validation</c:v>
                  </c:pt>
                  <c:pt idx="4">
                    <c:v>Data Loading</c:v>
                  </c:pt>
                </c:lvl>
              </c:multiLvlStrCache>
            </c:multiLvlStrRef>
          </c:cat>
          <c:val>
            <c:numRef>
              <c:f>Sheet1!$B$2:$B$6</c:f>
              <c:numCache>
                <c:formatCode>General</c:formatCode>
                <c:ptCount val="5"/>
                <c:pt idx="0">
                  <c:v>5</c:v>
                </c:pt>
                <c:pt idx="1">
                  <c:v>10</c:v>
                </c:pt>
                <c:pt idx="2">
                  <c:v>15</c:v>
                </c:pt>
                <c:pt idx="3">
                  <c:v>20</c:v>
                </c:pt>
                <c:pt idx="4">
                  <c:v>25</c:v>
                </c:pt>
              </c:numCache>
            </c:numRef>
          </c:val>
        </c:ser>
        <c:dLbls>
          <c:numFmt formatCode="#,##0" sourceLinked="0"/>
          <c:txPr>
            <a:bodyPr/>
            <a:lstStyle/>
            <a:p>
              <a:pPr>
                <a:defRPr b="0" i="0" strike="noStrike" sz="1200" u="none">
                  <a:solidFill>
                    <a:srgbClr val="FFFFFF"/>
                  </a:solidFill>
                  <a:latin typeface="Arial"/>
                </a:defRPr>
              </a:pPr>
            </a:p>
          </c:txPr>
          <c:showLegendKey val="0"/>
          <c:showVal val="0"/>
          <c:showCatName val="0"/>
          <c:showSerName val="0"/>
          <c:showPercent val="0"/>
          <c:showBubbleSize val="0"/>
          <c:showLeaderLines val="0"/>
        </c:dLbls>
        <c:gapWidth val="150"/>
        <c:overlap val="0"/>
        <c:axId val="2094734554"/>
        <c:axId val="2094734552"/>
        <c:axId val="2094734556"/>
      </c:barChart>
      <c:catAx>
        <c:axId val="2094734554"/>
        <c:scaling>
          <c:orientation val="minMax"/>
        </c:scaling>
        <c:delete val="0"/>
        <c:axPos val="b"/>
        <c:numFmt formatCode="General" sourceLinked="1"/>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span"/>
  </c:chart>
  <c:spPr>
    <a:solidFill>
      <a:srgbClr val="F9EFDC"/>
    </a:solidFill>
    <a:ln>
      <a:noFill/>
    </a:ln>
    <a:effectLst/>
  </c:sp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barChart>
        <c:barDir val="col"/>
        <c:grouping val="clustered"/>
        <c:varyColors val="0"/>
        <c:ser>
          <c:idx val="0"/>
          <c:order val="0"/>
          <c:tx>
            <c:strRef>
              <c:f>Sheet1!$B$1</c:f>
              <c:strCache>
                <c:ptCount val="1"/>
                <c:pt idx="0">
                  <c:v>growth</c:v>
                </c:pt>
              </c:strCache>
            </c:strRef>
          </c:tx>
          <c:spPr>
            <a:solidFill>
              <a:srgbClr val="E4D292"/>
            </a:solidFill>
            <a:effectLst/>
          </c:spPr>
          <c:invertIfNegative val="0"/>
          <c:dLbls>
            <c:numFmt formatCode="#,##0" sourceLinked="0"/>
            <c:txPr>
              <a:bodyPr/>
              <a:lstStyle/>
              <a:p>
                <a:pPr>
                  <a:defRPr b="0" i="0" strike="noStrike" sz="1200" u="none">
                    <a:solidFill>
                      <a:srgbClr val="FFFFFF"/>
                    </a:solidFill>
                    <a:latin typeface="Arial"/>
                  </a:defRPr>
                </a:pPr>
              </a:p>
            </c:txPr>
            <c:showLegendKey val="0"/>
            <c:showVal val="0"/>
            <c:showCatName val="0"/>
            <c:showSerName val="0"/>
            <c:showPercent val="0"/>
            <c:showBubbleSize val="0"/>
            <c:showLeaderLines val="0"/>
          </c:dLbls>
          <c:cat>
            <c:multiLvlStrRef>
              <c:f>Sheet1!$A$2:$A$6</c:f>
              <c:multiLvlStrCache>
                <c:ptCount val="5"/>
                <c:lvl>
                  <c:pt idx="0">
                    <c:v>Outlier 1</c:v>
                  </c:pt>
                  <c:pt idx="1">
                    <c:v>Outlier 2</c:v>
                  </c:pt>
                  <c:pt idx="2">
                    <c:v>Outlier 3</c:v>
                  </c:pt>
                  <c:pt idx="3">
                    <c:v>Outlier 4</c:v>
                  </c:pt>
                  <c:pt idx="4">
                    <c:v>Outlier 5</c:v>
                  </c:pt>
                </c:lvl>
              </c:multiLvlStrCache>
            </c:multiLvlStrRef>
          </c:cat>
          <c:val>
            <c:numRef>
              <c:f>Sheet1!$B$2:$B$6</c:f>
              <c:numCache>
                <c:formatCode>General</c:formatCode>
                <c:ptCount val="5"/>
                <c:pt idx="0">
                  <c:v>10</c:v>
                </c:pt>
                <c:pt idx="1">
                  <c:v>20</c:v>
                </c:pt>
                <c:pt idx="2">
                  <c:v>15</c:v>
                </c:pt>
                <c:pt idx="3">
                  <c:v>30</c:v>
                </c:pt>
                <c:pt idx="4">
                  <c:v>25</c:v>
                </c:pt>
              </c:numCache>
            </c:numRef>
          </c:val>
        </c:ser>
        <c:dLbls>
          <c:numFmt formatCode="#,##0" sourceLinked="0"/>
          <c:txPr>
            <a:bodyPr/>
            <a:lstStyle/>
            <a:p>
              <a:pPr>
                <a:defRPr b="0" i="0" strike="noStrike" sz="1200" u="none">
                  <a:solidFill>
                    <a:srgbClr val="FFFFFF"/>
                  </a:solidFill>
                  <a:latin typeface="Arial"/>
                </a:defRPr>
              </a:pPr>
            </a:p>
          </c:txPr>
          <c:showLegendKey val="0"/>
          <c:showVal val="0"/>
          <c:showCatName val="0"/>
          <c:showSerName val="0"/>
          <c:showPercent val="0"/>
          <c:showBubbleSize val="0"/>
          <c:showLeaderLines val="0"/>
        </c:dLbls>
        <c:gapWidth val="150"/>
        <c:overlap val="0"/>
        <c:axId val="2094734554"/>
        <c:axId val="2094734552"/>
        <c:axId val="2094734556"/>
      </c:barChart>
      <c:catAx>
        <c:axId val="2094734554"/>
        <c:scaling>
          <c:orientation val="minMax"/>
        </c:scaling>
        <c:delete val="0"/>
        <c:axPos val="b"/>
        <c:numFmt formatCode="General" sourceLinked="1"/>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span"/>
  </c:chart>
  <c:spPr>
    <a:solidFill>
      <a:srgbClr val="F9EFDC"/>
    </a:solidFill>
    <a:ln>
      <a:noFill/>
    </a:ln>
    <a:effectLst/>
  </c:sp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barChart>
        <c:barDir val="col"/>
        <c:grouping val="clustered"/>
        <c:varyColors val="0"/>
        <c:ser>
          <c:idx val="0"/>
          <c:order val="0"/>
          <c:tx>
            <c:strRef>
              <c:f>Sheet1!$B$1</c:f>
              <c:strCache>
                <c:ptCount val="1"/>
                <c:pt idx="0">
                  <c:v>growth</c:v>
                </c:pt>
              </c:strCache>
            </c:strRef>
          </c:tx>
          <c:spPr>
            <a:solidFill>
              <a:srgbClr val="E4D292"/>
            </a:solidFill>
            <a:effectLst/>
          </c:spPr>
          <c:invertIfNegative val="0"/>
          <c:dLbls>
            <c:numFmt formatCode="#,##0" sourceLinked="0"/>
            <c:txPr>
              <a:bodyPr/>
              <a:lstStyle/>
              <a:p>
                <a:pPr>
                  <a:defRPr b="0" i="0" strike="noStrike" sz="1200" u="none">
                    <a:solidFill>
                      <a:srgbClr val="FFFFFF"/>
                    </a:solidFill>
                    <a:latin typeface="Arial"/>
                  </a:defRPr>
                </a:pPr>
              </a:p>
            </c:txPr>
            <c:showLegendKey val="0"/>
            <c:showVal val="0"/>
            <c:showCatName val="0"/>
            <c:showSerName val="0"/>
            <c:showPercent val="0"/>
            <c:showBubbleSize val="0"/>
            <c:showLeaderLines val="0"/>
          </c:dLbls>
          <c:cat>
            <c:multiLvlStrRef>
              <c:f>Sheet1!$A$2:$A$6</c:f>
              <c:multiLvlStrCache>
                <c:ptCount val="5"/>
                <c:lvl>
                  <c:pt idx="0">
                    <c:v>Supermarkets</c:v>
                  </c:pt>
                  <c:pt idx="1">
                    <c:v>Convenience Stores</c:v>
                  </c:pt>
                  <c:pt idx="2">
                    <c:v>Online Retail</c:v>
                  </c:pt>
                  <c:pt idx="3">
                    <c:v>Department Stores</c:v>
                  </c:pt>
                  <c:pt idx="4">
                    <c:v>Specialty Stores</c:v>
                  </c:pt>
                </c:lvl>
              </c:multiLvlStrCache>
            </c:multiLvlStrRef>
          </c:cat>
          <c:val>
            <c:numRef>
              <c:f>Sheet1!$B$2:$B$6</c:f>
              <c:numCache>
                <c:formatCode>General</c:formatCode>
                <c:ptCount val="5"/>
                <c:pt idx="0">
                  <c:v>15000</c:v>
                </c:pt>
                <c:pt idx="1">
                  <c:v>23000</c:v>
                </c:pt>
                <c:pt idx="2">
                  <c:v>18000</c:v>
                </c:pt>
                <c:pt idx="3">
                  <c:v>20000</c:v>
                </c:pt>
                <c:pt idx="4">
                  <c:v>12000</c:v>
                </c:pt>
              </c:numCache>
            </c:numRef>
          </c:val>
        </c:ser>
        <c:dLbls>
          <c:numFmt formatCode="#,##0" sourceLinked="0"/>
          <c:txPr>
            <a:bodyPr/>
            <a:lstStyle/>
            <a:p>
              <a:pPr>
                <a:defRPr b="0" i="0" strike="noStrike" sz="1200" u="none">
                  <a:solidFill>
                    <a:srgbClr val="FFFFFF"/>
                  </a:solidFill>
                  <a:latin typeface="Arial"/>
                </a:defRPr>
              </a:pPr>
            </a:p>
          </c:txPr>
          <c:showLegendKey val="0"/>
          <c:showVal val="0"/>
          <c:showCatName val="0"/>
          <c:showSerName val="0"/>
          <c:showPercent val="0"/>
          <c:showBubbleSize val="0"/>
          <c:showLeaderLines val="0"/>
        </c:dLbls>
        <c:gapWidth val="150"/>
        <c:overlap val="0"/>
        <c:axId val="2094734554"/>
        <c:axId val="2094734552"/>
        <c:axId val="2094734556"/>
      </c:barChart>
      <c:catAx>
        <c:axId val="2094734554"/>
        <c:scaling>
          <c:orientation val="minMax"/>
        </c:scaling>
        <c:delete val="0"/>
        <c:axPos val="b"/>
        <c:numFmt formatCode="General" sourceLinked="1"/>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span"/>
  </c:chart>
  <c:spPr>
    <a:solidFill>
      <a:srgbClr val="F9EFDC"/>
    </a:solidFill>
    <a:ln>
      <a:noFill/>
    </a:ln>
    <a:effectLst/>
  </c:sp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doughnutChart>
        <c:varyColors val="1"/>
        <c:ser>
          <c:idx val="0"/>
          <c:order val="0"/>
          <c:tx>
            <c:strRef>
              <c:f>Sheet1!$B$1</c:f>
              <c:strCache>
                <c:ptCount val="1"/>
                <c:pt idx="0">
                  <c:v>growth</c:v>
                </c:pt>
              </c:strCache>
            </c:strRef>
          </c:tx>
          <c:spPr>
            <a:solidFill>
              <a:schemeClr val="accent1"/>
            </a:solidFill>
            <a:ln w="9525" cap="flat">
              <a:solidFill>
                <a:srgbClr val="F9F9F9"/>
              </a:solidFill>
              <a:prstDash val="solid"/>
              <a:round/>
            </a:ln>
            <a:effectLst/>
          </c:spPr>
          <c:dPt>
            <c:idx val="0"/>
            <c:bubble3D val="0"/>
            <c:spPr>
              <a:solidFill>
                <a:srgbClr val="5DA5DA"/>
              </a:solidFill>
              <a:effectLst/>
            </c:spPr>
          </c:dPt>
          <c:dPt>
            <c:idx val="1"/>
            <c:bubble3D val="0"/>
            <c:spPr>
              <a:solidFill>
                <a:srgbClr val="FAA43A"/>
              </a:solidFill>
              <a:effectLst/>
            </c:spPr>
          </c:dPt>
          <c:dPt>
            <c:idx val="2"/>
            <c:bubble3D val="0"/>
            <c:spPr>
              <a:solidFill>
                <a:srgbClr val="60BD68"/>
              </a:solidFill>
              <a:effectLst/>
            </c:spPr>
          </c:dPt>
          <c:dPt>
            <c:idx val="3"/>
            <c:bubble3D val="0"/>
            <c:spPr>
              <a:solidFill>
                <a:srgbClr val="F17CB0"/>
              </a:solidFill>
              <a:effectLst/>
            </c:spPr>
          </c:dPt>
          <c:dPt>
            <c:idx val="4"/>
            <c:bubble3D val="0"/>
            <c:spPr>
              <a:solidFill>
                <a:srgbClr val="B2912F"/>
              </a:solidFill>
              <a:effectLst/>
            </c:spPr>
          </c:dPt>
          <c:dLbls>
            <c:dLbl>
              <c:idx val="0"/>
              <c:numFmt formatCode="0%" sourceLinked="0"/>
              <c:spPr/>
              <c:txPr>
                <a:bodyPr/>
                <a:lstStyle/>
                <a:p>
                  <a:pPr>
                    <a:defRPr sz="1200" b="0" i="0" u="none" strike="noStrike">
                      <a:solidFill>
                        <a:srgbClr val="000000"/>
                      </a:solidFill>
                      <a:latin typeface="Arial"/>
                    </a:defRPr>
                  </a:pPr>
                </a:p>
              </c:txPr>
              <c:showLegendKey val="0"/>
              <c:showVal val="0"/>
              <c:showCatName val="0"/>
              <c:showSerName val="0"/>
              <c:showPercent val="1"/>
              <c:showBubbleSize val="0"/>
            </c:dLbl>
            <c:dLbl>
              <c:idx val="1"/>
              <c:numFmt formatCode="0%" sourceLinked="0"/>
              <c:spPr/>
              <c:txPr>
                <a:bodyPr/>
                <a:lstStyle/>
                <a:p>
                  <a:pPr>
                    <a:defRPr sz="1200" b="0" i="0" u="none" strike="noStrike">
                      <a:solidFill>
                        <a:srgbClr val="000000"/>
                      </a:solidFill>
                      <a:latin typeface="Arial"/>
                    </a:defRPr>
                  </a:pPr>
                </a:p>
              </c:txPr>
              <c:showLegendKey val="0"/>
              <c:showVal val="0"/>
              <c:showCatName val="0"/>
              <c:showSerName val="0"/>
              <c:showPercent val="1"/>
              <c:showBubbleSize val="0"/>
            </c:dLbl>
            <c:dLbl>
              <c:idx val="2"/>
              <c:numFmt formatCode="0%" sourceLinked="0"/>
              <c:spPr/>
              <c:txPr>
                <a:bodyPr/>
                <a:lstStyle/>
                <a:p>
                  <a:pPr>
                    <a:defRPr sz="1200" b="0" i="0" u="none" strike="noStrike">
                      <a:solidFill>
                        <a:srgbClr val="000000"/>
                      </a:solidFill>
                      <a:latin typeface="Arial"/>
                    </a:defRPr>
                  </a:pPr>
                </a:p>
              </c:txPr>
              <c:showLegendKey val="0"/>
              <c:showVal val="0"/>
              <c:showCatName val="0"/>
              <c:showSerName val="0"/>
              <c:showPercent val="1"/>
              <c:showBubbleSize val="0"/>
            </c:dLbl>
            <c:dLbl>
              <c:idx val="3"/>
              <c:numFmt formatCode="0%" sourceLinked="0"/>
              <c:spPr/>
              <c:txPr>
                <a:bodyPr/>
                <a:lstStyle/>
                <a:p>
                  <a:pPr>
                    <a:defRPr sz="1200" b="0" i="0" u="none" strike="noStrike">
                      <a:solidFill>
                        <a:srgbClr val="000000"/>
                      </a:solidFill>
                      <a:latin typeface="Arial"/>
                    </a:defRPr>
                  </a:pPr>
                </a:p>
              </c:txPr>
              <c:showLegendKey val="0"/>
              <c:showVal val="0"/>
              <c:showCatName val="0"/>
              <c:showSerName val="0"/>
              <c:showPercent val="1"/>
              <c:showBubbleSize val="0"/>
            </c:dLbl>
            <c:dLbl>
              <c:idx val="4"/>
              <c:numFmt formatCode="0%" sourceLinked="0"/>
              <c:spPr/>
              <c:txPr>
                <a:bodyPr/>
                <a:lstStyle/>
                <a:p>
                  <a:pPr>
                    <a:defRPr sz="1200" b="0" i="0" u="none" strike="noStrike">
                      <a:solidFill>
                        <a:srgbClr val="000000"/>
                      </a:solidFill>
                      <a:latin typeface="Arial"/>
                    </a:defRPr>
                  </a:pPr>
                </a:p>
              </c:txPr>
              <c:showLegendKey val="0"/>
              <c:showVal val="0"/>
              <c:showCatName val="0"/>
              <c:showSerName val="0"/>
              <c:showPercent val="1"/>
              <c:showBubbleSize val="0"/>
            </c:dLbl>
            <c:numFmt formatCode="0%" sourceLinked="0"/>
            <c:txPr>
              <a:bodyPr/>
              <a:lstStyle/>
              <a:p>
                <a:pPr>
                  <a:defRPr sz="1800" b="0" i="0" u="none" strike="noStrike">
                    <a:solidFill>
                      <a:srgbClr val="000000"/>
                    </a:solidFill>
                    <a:latin typeface="Arial"/>
                  </a:defRPr>
                </a:pPr>
              </a:p>
            </c:txPr>
            <c:showLegendKey val="0"/>
            <c:showVal val="0"/>
            <c:showCatName val="1"/>
            <c:showSerName val="0"/>
            <c:showPercent val="1"/>
            <c:showBubbleSize val="0"/>
            <c:showLeaderLines val="0"/>
          </c:dLbls>
          <c:cat>
            <c:strRef>
              <c:f>Sheet1!$A$2:$A$6</c:f>
              <c:strCache>
                <c:ptCount val="5"/>
                <c:pt idx="0">
                  <c:v>Espresso</c:v>
                </c:pt>
                <c:pt idx="1">
                  <c:v>Latte</c:v>
                </c:pt>
                <c:pt idx="2">
                  <c:v>Cappuccino</c:v>
                </c:pt>
                <c:pt idx="3">
                  <c:v>Americano</c:v>
                </c:pt>
                <c:pt idx="4">
                  <c:v>Others</c:v>
                </c:pt>
              </c:strCache>
            </c:strRef>
          </c:cat>
          <c:val>
            <c:numRef>
              <c:f>Sheet1!$B$2:$B$6</c:f>
              <c:numCache>
                <c:ptCount val="5"/>
                <c:pt idx="0">
                  <c:v>45</c:v>
                </c:pt>
                <c:pt idx="1">
                  <c:v>25</c:v>
                </c:pt>
                <c:pt idx="2">
                  <c:v>15</c:v>
                </c:pt>
                <c:pt idx="3">
                  <c:v>10</c:v>
                </c:pt>
                <c:pt idx="4">
                  <c:v>5</c:v>
                </c:pt>
              </c:numCache>
            </c:numRef>
          </c:val>
        </c:ser>
        <c:firstSliceAng val="0"/>
        <c:holeSize val="50"/>
      </c:doughnutChart>
      <c:spPr>
        <a:noFill/>
        <a:ln>
          <a:noFill/>
        </a:ln>
        <a:effectLst/>
      </c:spPr>
    </c:plotArea>
    <c:legend>
      <c:legendPos val="r"/>
      <c:overlay val="0"/>
    </c:legend>
    <c:plotVisOnly val="1"/>
    <c:dispBlanksAs val="span"/>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exels.com/?utm_source=magicslides.app&amp;utm_medium=presentation" TargetMode="External"/><Relationship Id="rId1" Type="http://schemas.openxmlformats.org/officeDocument/2006/relationships/image" Target="../media/Slide-1-image-1.png"/><Relationship Id="rId2" Type="http://schemas.openxmlformats.org/officeDocument/2006/relationships/image" Target="../media/image-1-2.jpe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7" Type="http://schemas.openxmlformats.org/officeDocument/2006/relationships/hyperlink" Target="https://pexels.com/?utm_source=magicslides.app&amp;utm_medium=presentation" TargetMode="External"/><Relationship Id="rId1" Type="http://schemas.openxmlformats.org/officeDocument/2006/relationships/image" Target="../media/Slide-10-image-1.jpeg"/><Relationship Id="rId2" Type="http://schemas.openxmlformats.org/officeDocument/2006/relationships/image" Target="../media/image-10-2.png"/><Relationship Id="rId3" Type="http://schemas.openxmlformats.org/officeDocument/2006/relationships/image" Target="../media/image-10-2.png"/><Relationship Id="rId4" Type="http://schemas.openxmlformats.org/officeDocument/2006/relationships/image" Target="../media/image-10-2.png"/><Relationship Id="rId5" Type="http://schemas.openxmlformats.org/officeDocument/2006/relationships/image" Target="../media/image-10-2.png"/><Relationship Id="rId6" Type="http://schemas.openxmlformats.org/officeDocument/2006/relationships/image" Target="../media/image-10-6.jpeg"/><Relationship Id="rId8" Type="http://schemas.openxmlformats.org/officeDocument/2006/relationships/slideLayout" Target="../slideLayouts/slideLayout2.xml"/><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5" Type="http://schemas.openxmlformats.org/officeDocument/2006/relationships/hyperlink" Target="https://pexels.com/?utm_source=magicslides.app&amp;utm_medium=presentation" TargetMode="External"/><Relationship Id="rId4" Type="http://schemas.openxmlformats.org/officeDocument/2006/relationships/chart" Target="/ppt/charts/chart40.xml"/><Relationship Id="rId1" Type="http://schemas.openxmlformats.org/officeDocument/2006/relationships/image" Target="../media/Slide-11-image-1.jpeg"/><Relationship Id="rId2" Type="http://schemas.openxmlformats.org/officeDocument/2006/relationships/image" Target="../media/image-11-2.jpeg"/><Relationship Id="rId3" Type="http://schemas.openxmlformats.org/officeDocument/2006/relationships/image" Target="../media/image-11-3.png"/><Relationship Id="rId6" Type="http://schemas.openxmlformats.org/officeDocument/2006/relationships/slideLayout" Target="../slideLayouts/slideLayout1.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pexels.com/?utm_source=magicslides.app&amp;utm_medium=presentation" TargetMode="External"/><Relationship Id="rId1" Type="http://schemas.openxmlformats.org/officeDocument/2006/relationships/image" Target="../media/Slide-12-image-1.jpe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pexels.com/?utm_source=magicslides.app&amp;utm_medium=presentation" TargetMode="External"/><Relationship Id="rId1" Type="http://schemas.openxmlformats.org/officeDocument/2006/relationships/image" Target="../media/Slide-13-image-1.jpe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jpeg"/><Relationship Id="rId2" Type="http://schemas.openxmlformats.org/officeDocument/2006/relationships/image" Target="../media/image-14-2.png"/><Relationship Id="rId3" Type="http://schemas.openxmlformats.org/officeDocument/2006/relationships/image" Target="../media/image-14-2.png"/><Relationship Id="rId4" Type="http://schemas.openxmlformats.org/officeDocument/2006/relationships/image" Target="../media/image-14-2.png"/><Relationship Id="rId5" Type="http://schemas.openxmlformats.org/officeDocument/2006/relationships/image" Target="../media/image-14-2.png"/><Relationship Id="rId6" Type="http://schemas.openxmlformats.org/officeDocument/2006/relationships/slideLayout" Target="../slideLayouts/slideLayout1.xml"/><Relationship Id="rId7"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5" Type="http://schemas.openxmlformats.org/officeDocument/2006/relationships/hyperlink" Target="https://pexels.com/?utm_source=magicslides.app&amp;utm_medium=presentation" TargetMode="External"/><Relationship Id="rId4" Type="http://schemas.openxmlformats.org/officeDocument/2006/relationships/chart" Target="/ppt/charts/chart41.xml"/><Relationship Id="rId1" Type="http://schemas.openxmlformats.org/officeDocument/2006/relationships/image" Target="../media/Slide-15-image-1.jpeg"/><Relationship Id="rId2" Type="http://schemas.openxmlformats.org/officeDocument/2006/relationships/image" Target="../media/image-15-2.jpeg"/><Relationship Id="rId3" Type="http://schemas.openxmlformats.org/officeDocument/2006/relationships/image" Target="../media/image-15-3.png"/><Relationship Id="rId6" Type="http://schemas.openxmlformats.org/officeDocument/2006/relationships/slideLayout" Target="../slideLayouts/slideLayout1.xml"/><Relationship Id="rId7"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5" Type="http://schemas.openxmlformats.org/officeDocument/2006/relationships/hyperlink" Target="https://pexels.com/?utm_source=magicslides.app&amp;utm_medium=presentation" TargetMode="External"/><Relationship Id="rId4" Type="http://schemas.openxmlformats.org/officeDocument/2006/relationships/chart" Target="/ppt/charts/chart42.xml"/><Relationship Id="rId1" Type="http://schemas.openxmlformats.org/officeDocument/2006/relationships/image" Target="../media/Slide-16-image-1.jpeg"/><Relationship Id="rId2" Type="http://schemas.openxmlformats.org/officeDocument/2006/relationships/image" Target="../media/image-16-2.jpeg"/><Relationship Id="rId3" Type="http://schemas.openxmlformats.org/officeDocument/2006/relationships/image" Target="../media/image-16-3.png"/><Relationship Id="rId6" Type="http://schemas.openxmlformats.org/officeDocument/2006/relationships/slideLayout" Target="../slideLayouts/slideLayout1.xml"/><Relationship Id="rId7"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jpe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3.png"/><Relationship Id="rId6" Type="http://schemas.openxmlformats.org/officeDocument/2006/relationships/image" Target="../media/image-17-4.png"/><Relationship Id="rId7" Type="http://schemas.openxmlformats.org/officeDocument/2006/relationships/image" Target="../media/image-17-3.png"/><Relationship Id="rId8" Type="http://schemas.openxmlformats.org/officeDocument/2006/relationships/image" Target="../media/image-17-4.png"/><Relationship Id="rId9" Type="http://schemas.openxmlformats.org/officeDocument/2006/relationships/image" Target="../media/image-17-9.png"/><Relationship Id="rId10" Type="http://schemas.openxmlformats.org/officeDocument/2006/relationships/image" Target="../media/image-17-10.png"/><Relationship Id="rId11" Type="http://schemas.openxmlformats.org/officeDocument/2006/relationships/image" Target="../media/image-17-11.png"/><Relationship Id="rId12" Type="http://schemas.openxmlformats.org/officeDocument/2006/relationships/image" Target="../media/image-17-10.png"/><Relationship Id="rId13" Type="http://schemas.openxmlformats.org/officeDocument/2006/relationships/image" Target="../media/image-17-11.png"/><Relationship Id="rId14" Type="http://schemas.openxmlformats.org/officeDocument/2006/relationships/image" Target="../media/image-17-10.png"/><Relationship Id="rId15" Type="http://schemas.openxmlformats.org/officeDocument/2006/relationships/image" Target="../media/image-17-11.png"/><Relationship Id="rId16" Type="http://schemas.openxmlformats.org/officeDocument/2006/relationships/slideLayout" Target="../slideLayouts/slideLayout1.xml"/><Relationship Id="rId17"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jpeg"/><Relationship Id="rId2" Type="http://schemas.openxmlformats.org/officeDocument/2006/relationships/image" Target="../media/image-18-2.png"/><Relationship Id="rId3" Type="http://schemas.openxmlformats.org/officeDocument/2006/relationships/image" Target="../media/image-18-2.png"/><Relationship Id="rId4" Type="http://schemas.openxmlformats.org/officeDocument/2006/relationships/image" Target="../media/image-18-2.png"/><Relationship Id="rId5" Type="http://schemas.openxmlformats.org/officeDocument/2006/relationships/slideLayout" Target="../slideLayouts/slideLayout1.xml"/><Relationship Id="rId6"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jpe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2.png"/><Relationship Id="rId24" Type="http://schemas.openxmlformats.org/officeDocument/2006/relationships/image" Target="../media/image-2-3.png"/><Relationship Id="rId25" Type="http://schemas.openxmlformats.org/officeDocument/2006/relationships/image" Target="../media/image-2-4.png"/><Relationship Id="rId26" Type="http://schemas.openxmlformats.org/officeDocument/2006/relationships/slideLayout" Target="../slideLayouts/slideLayout1.xml"/><Relationship Id="rId2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jpe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slideLayout" Target="../slideLayouts/slideLayout1.xml"/><Relationship Id="rId1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7" Type="http://schemas.openxmlformats.org/officeDocument/2006/relationships/hyperlink" Target="https://pexels.com/?utm_source=magicslides.app&amp;utm_medium=presentation" TargetMode="External"/><Relationship Id="rId1" Type="http://schemas.openxmlformats.org/officeDocument/2006/relationships/image" Target="../media/Slide-4-image-1.jpeg"/><Relationship Id="rId2" Type="http://schemas.openxmlformats.org/officeDocument/2006/relationships/image" Target="../media/image-4-2.png"/><Relationship Id="rId3" Type="http://schemas.openxmlformats.org/officeDocument/2006/relationships/image" Target="../media/image-4-2.png"/><Relationship Id="rId4" Type="http://schemas.openxmlformats.org/officeDocument/2006/relationships/image" Target="../media/image-4-2.png"/><Relationship Id="rId5" Type="http://schemas.openxmlformats.org/officeDocument/2006/relationships/image" Target="../media/image-4-2.png"/><Relationship Id="rId6" Type="http://schemas.openxmlformats.org/officeDocument/2006/relationships/image" Target="../media/image-4-6.jpeg"/><Relationship Id="rId8" Type="http://schemas.openxmlformats.org/officeDocument/2006/relationships/slideLayout" Target="../slideLayouts/slideLayout2.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pexels.com/?utm_source=magicslides.app&amp;utm_medium=presentation" TargetMode="External"/><Relationship Id="rId1" Type="http://schemas.openxmlformats.org/officeDocument/2006/relationships/image" Target="../media/Slide-5-image-1.jpeg"/><Relationship Id="rId2" Type="http://schemas.openxmlformats.org/officeDocument/2006/relationships/image" Target="../media/image-5-2.png"/><Relationship Id="rId3" Type="http://schemas.openxmlformats.org/officeDocument/2006/relationships/image" Target="../media/image-5-3.jpeg"/><Relationship Id="rId5" Type="http://schemas.openxmlformats.org/officeDocument/2006/relationships/slideLayout" Target="../slideLayouts/slideLayout2.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pexels.com/?utm_source=magicslides.app&amp;utm_medium=presentation" TargetMode="External"/><Relationship Id="rId4" Type="http://schemas.openxmlformats.org/officeDocument/2006/relationships/chart" Target="/ppt/charts/chart39.xml"/><Relationship Id="rId1" Type="http://schemas.openxmlformats.org/officeDocument/2006/relationships/image" Target="../media/Slide-6-image-1.jpeg"/><Relationship Id="rId2" Type="http://schemas.openxmlformats.org/officeDocument/2006/relationships/image" Target="../media/image-6-2.jpeg"/><Relationship Id="rId3" Type="http://schemas.openxmlformats.org/officeDocument/2006/relationships/image" Target="../media/image-6-3.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jpeg"/><Relationship Id="rId2" Type="http://schemas.openxmlformats.org/officeDocument/2006/relationships/image" Target="../media/image-7-2.png"/><Relationship Id="rId3" Type="http://schemas.openxmlformats.org/officeDocument/2006/relationships/image" Target="../media/image-7-2.png"/><Relationship Id="rId4" Type="http://schemas.openxmlformats.org/officeDocument/2006/relationships/image" Target="../media/image-7-2.png"/><Relationship Id="rId5" Type="http://schemas.openxmlformats.org/officeDocument/2006/relationships/image" Target="../media/image-7-2.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jpe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0.png"/><Relationship Id="rId13" Type="http://schemas.openxmlformats.org/officeDocument/2006/relationships/image" Target="../media/image-8-11.png"/><Relationship Id="rId14" Type="http://schemas.openxmlformats.org/officeDocument/2006/relationships/image" Target="../media/image-8-10.png"/><Relationship Id="rId15" Type="http://schemas.openxmlformats.org/officeDocument/2006/relationships/image" Target="../media/image-8-11.png"/><Relationship Id="rId16" Type="http://schemas.openxmlformats.org/officeDocument/2006/relationships/slideLayout" Target="../slideLayouts/slideLayout1.xml"/><Relationship Id="rId1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jpe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slideLayout" Target="../slideLayouts/slideLayout1.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7200" y="1697355"/>
            <a:ext cx="5029200" cy="914400"/>
          </a:xfrm>
          <a:prstGeom prst="rect">
            <a:avLst/>
          </a:prstGeom>
          <a:noFill/>
          <a:ln/>
        </p:spPr>
        <p:txBody>
          <a:bodyPr wrap="square" rtlCol="0" anchor="t"/>
          <a:lstStyle/>
          <a:p>
            <a:pPr algn="l" indent="0" marL="0">
              <a:buNone/>
            </a:pPr>
            <a:r>
              <a:rPr lang="en-US" sz="3000" b="1" dirty="0">
                <a:solidFill>
                  <a:srgbClr val="FFFFFF"/>
                </a:solidFill>
                <a:latin typeface="Plus Jakarta Sans" pitchFamily="34" charset="0"/>
                <a:ea typeface="Plus Jakarta Sans" pitchFamily="34" charset="-122"/>
                <a:cs typeface="Plus Jakarta Sans" pitchFamily="34" charset="-120"/>
              </a:rPr>
              <a:t>Analyzing Coffee Sales Through Data Insights</a:t>
            </a:r>
            <a:endParaRPr lang="en-US" sz="3000" dirty="0"/>
          </a:p>
        </p:txBody>
      </p:sp>
      <p:sp>
        <p:nvSpPr>
          <p:cNvPr id="3" name="Text 1"/>
          <p:cNvSpPr/>
          <p:nvPr/>
        </p:nvSpPr>
        <p:spPr>
          <a:xfrm>
            <a:off x="457200" y="3086100"/>
            <a:ext cx="5029200" cy="731520"/>
          </a:xfrm>
          <a:prstGeom prst="rect">
            <a:avLst/>
          </a:prstGeom>
          <a:noFill/>
          <a:ln/>
        </p:spPr>
        <p:txBody>
          <a:bodyPr wrap="square" rtlCol="0" anchor="t"/>
          <a:lstStyle/>
          <a:p>
            <a:pPr algn="l" indent="0" marL="0">
              <a:buNone/>
            </a:pPr>
            <a:r>
              <a:rPr lang="en-US" sz="1300" dirty="0">
                <a:solidFill>
                  <a:srgbClr val="FFFFFF"/>
                </a:solidFill>
                <a:latin typeface="Plus Jakarta Sans" pitchFamily="34" charset="0"/>
                <a:ea typeface="Plus Jakarta Sans" pitchFamily="34" charset="-122"/>
                <a:cs typeface="Plus Jakarta Sans" pitchFamily="34" charset="-120"/>
              </a:rPr>
              <a:t>Unlocking the secrets behind coffee sales trends and patterns.</a:t>
            </a:r>
            <a:endParaRPr lang="en-US" sz="1300" dirty="0"/>
          </a:p>
        </p:txBody>
      </p:sp>
      <p:pic>
        <p:nvPicPr>
          <p:cNvPr id="4" name="Image 0" descr="https://images.pexels.com/photos/6476808/pexels-photo-6476808.jpeg?auto=compress&amp;cs=tinysrgb&amp;fit=crop&amp;h=1200&amp;w=800">    </p:cNvPr>
          <p:cNvPicPr>
            <a:picLocks noChangeAspect="1"/>
          </p:cNvPicPr>
          <p:nvPr/>
        </p:nvPicPr>
        <p:blipFill>
          <a:blip r:embed="rId2"/>
          <a:stretch>
            <a:fillRect/>
          </a:stretch>
        </p:blipFill>
        <p:spPr>
          <a:xfrm>
            <a:off x="5760720" y="257175"/>
            <a:ext cx="3108960" cy="4629150"/>
          </a:xfrm>
          <a:prstGeom prst="rect">
            <a:avLst/>
          </a:prstGeom>
        </p:spPr>
      </p:pic>
      <p:sp>
        <p:nvSpPr>
          <p:cNvPr id="5" name="Text 2"/>
          <p:cNvSpPr/>
          <p:nvPr/>
        </p:nvSpPr>
        <p:spPr>
          <a:xfrm>
            <a:off x="6217920" y="3343275"/>
            <a:ext cx="1828800" cy="457200"/>
          </a:xfrm>
          <a:prstGeom prst="rect">
            <a:avLst/>
          </a:prstGeom>
          <a:noFill/>
          <a:ln/>
        </p:spPr>
        <p:txBody>
          <a:bodyPr wrap="square" rtlCol="0" anchor="ctr"/>
          <a:lstStyle/>
          <a:p>
            <a:pPr indent="0" marL="0">
              <a:buNone/>
            </a:pPr>
            <a:r>
              <a:rPr lang="en-US" sz="800" u="sng" dirty="0">
                <a:solidFill>
                  <a:srgbClr val="FFFFFF"/>
                </a:solidFill>
                <a:hlinkClick r:id="rId3" invalidUrl="" action="" tgtFrame="" tooltip="Pexel" history="1" highlightClick="0" endSnd="0">
                  <a:extLst>
                    <a:ext uri="{A12FA001-AC4F-418D-AE19-62706E023703}">
                      <ahyp:hlinkClr xmlns:ahyp="http://schemas.microsoft.com/office/drawing/2018/hyperlinkcolor" val="tx"/>
                    </a:ext>
                  </a:extLst>
                </a:hlinkClick>
              </a:rPr>
              <a:t>Photo by Pexels</a:t>
            </a:r>
            <a:endParaRPr lang="en-US" sz="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7200" y="257175"/>
            <a:ext cx="5943600" cy="914400"/>
          </a:xfrm>
          <a:prstGeom prst="rect">
            <a:avLst/>
          </a:prstGeom>
          <a:noFill/>
          <a:ln/>
        </p:spPr>
        <p:txBody>
          <a:bodyPr wrap="square" rtlCol="0" anchor="ctr"/>
          <a:lstStyle/>
          <a:p>
            <a:pPr algn="l" indent="0" marL="0">
              <a:buNone/>
            </a:pPr>
            <a:r>
              <a:rPr lang="en-US" sz="3000" b="1" dirty="0">
                <a:solidFill>
                  <a:srgbClr val="000000"/>
                </a:solidFill>
                <a:latin typeface="Plus Jakarta Sans" pitchFamily="34" charset="0"/>
                <a:ea typeface="Plus Jakarta Sans" pitchFamily="34" charset="-122"/>
                <a:cs typeface="Plus Jakarta Sans" pitchFamily="34" charset="-120"/>
              </a:rPr>
              <a:t>Understanding Our Data Insights</a:t>
            </a:r>
            <a:endParaRPr lang="en-US" sz="3000" dirty="0"/>
          </a:p>
        </p:txBody>
      </p:sp>
      <p:pic>
        <p:nvPicPr>
          <p:cNvPr id="3" name="Image 0" descr="https://djgurnpwsdoqjscwqbsj.supabase.co/storage/v1/object/public/presentation-templates-data/section16_slide3_box.png">    </p:cNvPr>
          <p:cNvPicPr>
            <a:picLocks noChangeAspect="1"/>
          </p:cNvPicPr>
          <p:nvPr/>
        </p:nvPicPr>
        <p:blipFill>
          <a:blip r:embed="rId2"/>
          <a:stretch>
            <a:fillRect/>
          </a:stretch>
        </p:blipFill>
        <p:spPr>
          <a:xfrm>
            <a:off x="457200" y="1183005"/>
            <a:ext cx="5486400" cy="617220"/>
          </a:xfrm>
          <a:prstGeom prst="rect">
            <a:avLst/>
          </a:prstGeom>
        </p:spPr>
      </p:pic>
      <p:sp>
        <p:nvSpPr>
          <p:cNvPr id="4" name="Text 1"/>
          <p:cNvSpPr/>
          <p:nvPr/>
        </p:nvSpPr>
        <p:spPr>
          <a:xfrm>
            <a:off x="640080" y="1028700"/>
            <a:ext cx="5029200" cy="914400"/>
          </a:xfrm>
          <a:prstGeom prst="rect">
            <a:avLst/>
          </a:prstGeom>
          <a:noFill/>
          <a:ln/>
        </p:spPr>
        <p:txBody>
          <a:bodyPr wrap="square" rtlCol="0" anchor="ctr"/>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This presentation explores the significance of our dataset, highlighting key statistics and detailed features that drive our analysis.</a:t>
            </a:r>
            <a:endParaRPr lang="en-US" sz="1000" dirty="0"/>
          </a:p>
        </p:txBody>
      </p:sp>
      <p:pic>
        <p:nvPicPr>
          <p:cNvPr id="5" name="Image 1" descr="https://djgurnpwsdoqjscwqbsj.supabase.co/storage/v1/object/public/presentation-templates-data/section16_slide3_box.png">    </p:cNvPr>
          <p:cNvPicPr>
            <a:picLocks noChangeAspect="1"/>
          </p:cNvPicPr>
          <p:nvPr/>
        </p:nvPicPr>
        <p:blipFill>
          <a:blip r:embed="rId3"/>
          <a:stretch>
            <a:fillRect/>
          </a:stretch>
        </p:blipFill>
        <p:spPr>
          <a:xfrm>
            <a:off x="457200" y="1954530"/>
            <a:ext cx="5486400" cy="617220"/>
          </a:xfrm>
          <a:prstGeom prst="rect">
            <a:avLst/>
          </a:prstGeom>
        </p:spPr>
      </p:pic>
      <p:sp>
        <p:nvSpPr>
          <p:cNvPr id="6" name="Text 2"/>
          <p:cNvSpPr/>
          <p:nvPr/>
        </p:nvSpPr>
        <p:spPr>
          <a:xfrm>
            <a:off x="640080" y="1800225"/>
            <a:ext cx="5029200" cy="914400"/>
          </a:xfrm>
          <a:prstGeom prst="rect">
            <a:avLst/>
          </a:prstGeom>
          <a:noFill/>
          <a:ln/>
        </p:spPr>
        <p:txBody>
          <a:bodyPr wrap="square" rtlCol="0" anchor="ctr"/>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We will dive into various aspects of the data to uncover hidden patterns and insights that are crucial for decision-making.</a:t>
            </a:r>
            <a:endParaRPr lang="en-US" sz="1000" dirty="0"/>
          </a:p>
        </p:txBody>
      </p:sp>
      <p:pic>
        <p:nvPicPr>
          <p:cNvPr id="7" name="Image 2" descr="https://djgurnpwsdoqjscwqbsj.supabase.co/storage/v1/object/public/presentation-templates-data/section16_slide3_box.png">    </p:cNvPr>
          <p:cNvPicPr>
            <a:picLocks noChangeAspect="1"/>
          </p:cNvPicPr>
          <p:nvPr/>
        </p:nvPicPr>
        <p:blipFill>
          <a:blip r:embed="rId4"/>
          <a:stretch>
            <a:fillRect/>
          </a:stretch>
        </p:blipFill>
        <p:spPr>
          <a:xfrm>
            <a:off x="457200" y="2726055"/>
            <a:ext cx="5486400" cy="617220"/>
          </a:xfrm>
          <a:prstGeom prst="rect">
            <a:avLst/>
          </a:prstGeom>
        </p:spPr>
      </p:pic>
      <p:sp>
        <p:nvSpPr>
          <p:cNvPr id="8" name="Text 3"/>
          <p:cNvSpPr/>
          <p:nvPr/>
        </p:nvSpPr>
        <p:spPr>
          <a:xfrm>
            <a:off x="640080" y="2571750"/>
            <a:ext cx="5029200" cy="914400"/>
          </a:xfrm>
          <a:prstGeom prst="rect">
            <a:avLst/>
          </a:prstGeom>
          <a:noFill/>
          <a:ln/>
        </p:spPr>
        <p:txBody>
          <a:bodyPr wrap="square" rtlCol="0" anchor="ctr"/>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Understanding data characteristics enables us to tailor our approaches and improve outcomes based on empirical evidence found in the dataset.</a:t>
            </a:r>
            <a:endParaRPr lang="en-US" sz="1000" dirty="0"/>
          </a:p>
        </p:txBody>
      </p:sp>
      <p:pic>
        <p:nvPicPr>
          <p:cNvPr id="9" name="Image 3" descr="https://djgurnpwsdoqjscwqbsj.supabase.co/storage/v1/object/public/presentation-templates-data/section16_slide3_box.png">    </p:cNvPr>
          <p:cNvPicPr>
            <a:picLocks noChangeAspect="1"/>
          </p:cNvPicPr>
          <p:nvPr/>
        </p:nvPicPr>
        <p:blipFill>
          <a:blip r:embed="rId5"/>
          <a:stretch>
            <a:fillRect/>
          </a:stretch>
        </p:blipFill>
        <p:spPr>
          <a:xfrm>
            <a:off x="457200" y="3497580"/>
            <a:ext cx="5486400" cy="617220"/>
          </a:xfrm>
          <a:prstGeom prst="rect">
            <a:avLst/>
          </a:prstGeom>
        </p:spPr>
      </p:pic>
      <p:sp>
        <p:nvSpPr>
          <p:cNvPr id="10" name="Text 4"/>
          <p:cNvSpPr/>
          <p:nvPr/>
        </p:nvSpPr>
        <p:spPr>
          <a:xfrm>
            <a:off x="640080" y="3343275"/>
            <a:ext cx="5029200" cy="914400"/>
          </a:xfrm>
          <a:prstGeom prst="rect">
            <a:avLst/>
          </a:prstGeom>
          <a:noFill/>
          <a:ln/>
        </p:spPr>
        <p:txBody>
          <a:bodyPr wrap="square" rtlCol="0" anchor="ctr"/>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Statistical methods are applied to interpret the dataset effectively, ensuring accurate conclusions are drawn from the data at hand.</a:t>
            </a:r>
            <a:endParaRPr lang="en-US" sz="1000" dirty="0"/>
          </a:p>
        </p:txBody>
      </p:sp>
      <p:pic>
        <p:nvPicPr>
          <p:cNvPr id="11" name="Image 4" descr="https://images.pexels.com/photos/6802049/pexels-photo-6802049.jpeg?auto=compress&amp;cs=tinysrgb&amp;fit=crop&amp;h=1200&amp;w=800">    </p:cNvPr>
          <p:cNvPicPr>
            <a:picLocks noChangeAspect="1"/>
          </p:cNvPicPr>
          <p:nvPr/>
        </p:nvPicPr>
        <p:blipFill>
          <a:blip r:embed="rId6"/>
          <a:stretch>
            <a:fillRect/>
          </a:stretch>
        </p:blipFill>
        <p:spPr>
          <a:xfrm>
            <a:off x="6583680" y="1285875"/>
            <a:ext cx="2286000" cy="3086100"/>
          </a:xfrm>
          <a:prstGeom prst="rect">
            <a:avLst/>
          </a:prstGeom>
        </p:spPr>
      </p:pic>
      <p:sp>
        <p:nvSpPr>
          <p:cNvPr id="12" name="Text 5"/>
          <p:cNvSpPr/>
          <p:nvPr/>
        </p:nvSpPr>
        <p:spPr>
          <a:xfrm>
            <a:off x="6858000" y="3343275"/>
            <a:ext cx="1828800" cy="457200"/>
          </a:xfrm>
          <a:prstGeom prst="rect">
            <a:avLst/>
          </a:prstGeom>
          <a:noFill/>
          <a:ln/>
        </p:spPr>
        <p:txBody>
          <a:bodyPr wrap="square" rtlCol="0" anchor="ctr"/>
          <a:lstStyle/>
          <a:p>
            <a:pPr indent="0" marL="0">
              <a:buNone/>
            </a:pPr>
            <a:r>
              <a:rPr lang="en-US" sz="800" u="sng" dirty="0">
                <a:solidFill>
                  <a:srgbClr val="FFFFFF"/>
                </a:solidFill>
                <a:hlinkClick r:id="rId7" invalidUrl="" action="" tgtFrame="" tooltip="Pexel" history="1" highlightClick="0" endSnd="0">
                  <a:extLst>
                    <a:ext uri="{A12FA001-AC4F-418D-AE19-62706E023703}">
                      <ahyp:hlinkClr xmlns:ahyp="http://schemas.microsoft.com/office/drawing/2018/hyperlinkcolor" val="tx"/>
                    </a:ext>
                  </a:extLst>
                </a:hlinkClick>
              </a:rPr>
              <a:t>Photo by Pexels</a:t>
            </a:r>
            <a:endParaRPr lang="en-US" sz="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28600" y="411480"/>
            <a:ext cx="8046720" cy="685800"/>
          </a:xfrm>
          <a:prstGeom prst="rect">
            <a:avLst/>
          </a:prstGeom>
          <a:noFill/>
          <a:ln/>
        </p:spPr>
        <p:txBody>
          <a:bodyPr wrap="square" rtlCol="0" anchor="b"/>
          <a:lstStyle/>
          <a:p>
            <a:pPr algn="l" indent="0" marL="0">
              <a:buNone/>
            </a:pPr>
            <a:r>
              <a:rPr lang="en-US" sz="3000" b="1" dirty="0">
                <a:solidFill>
                  <a:srgbClr val="000000"/>
                </a:solidFill>
              </a:rPr>
              <a:t>Unveiling Outliers: Boxplots in Action</a:t>
            </a:r>
            <a:endParaRPr lang="en-US" sz="3000" dirty="0"/>
          </a:p>
        </p:txBody>
      </p:sp>
      <p:sp>
        <p:nvSpPr>
          <p:cNvPr id="3" name="Text 1"/>
          <p:cNvSpPr/>
          <p:nvPr/>
        </p:nvSpPr>
        <p:spPr>
          <a:xfrm>
            <a:off x="228600" y="1285875"/>
            <a:ext cx="4572000" cy="914400"/>
          </a:xfrm>
          <a:prstGeom prst="rect">
            <a:avLst/>
          </a:prstGeom>
          <a:noFill/>
          <a:ln/>
        </p:spPr>
        <p:txBody>
          <a:bodyPr wrap="square" rtlCol="0" anchor="t"/>
          <a:lstStyle/>
          <a:p>
            <a:pPr algn="l" indent="0" marL="0">
              <a:buNone/>
            </a:pPr>
            <a:r>
              <a:rPr lang="en-US" sz="1100" dirty="0">
                <a:solidFill>
                  <a:srgbClr val="000000"/>
                </a:solidFill>
              </a:rPr>
              <a:t>This presentation focuses on outlier detection using boxplots to visualize anomalies in the money variable. Explore how visual aids enhance our understanding and identification of outliers effectively.</a:t>
            </a:r>
            <a:endParaRPr lang="en-US" sz="1100" dirty="0"/>
          </a:p>
        </p:txBody>
      </p:sp>
      <p:pic>
        <p:nvPicPr>
          <p:cNvPr id="4" name="Image 0" descr="https://images.pexels.com/photos/6266503/pexels-photo-6266503.jpeg?auto=compress&amp;cs=tinysrgb&amp;fit=crop&amp;h=1200&amp;w=800">    </p:cNvPr>
          <p:cNvPicPr>
            <a:picLocks noChangeAspect="1"/>
          </p:cNvPicPr>
          <p:nvPr/>
        </p:nvPicPr>
        <p:blipFill>
          <a:blip r:embed="rId2"/>
          <a:stretch>
            <a:fillRect/>
          </a:stretch>
        </p:blipFill>
        <p:spPr>
          <a:xfrm>
            <a:off x="228600" y="3086100"/>
            <a:ext cx="3200400" cy="1800225"/>
          </a:xfrm>
          <a:prstGeom prst="rect">
            <a:avLst/>
          </a:prstGeom>
        </p:spPr>
      </p:pic>
      <p:pic>
        <p:nvPicPr>
          <p:cNvPr id="5" name="Image 1" descr="https://djgurnpwsdoqjscwqbsj.supabase.co/storage/v1/object/public/presentation-templates-data/section16_graphbox.png">    </p:cNvPr>
          <p:cNvPicPr>
            <a:picLocks noChangeAspect="1"/>
          </p:cNvPicPr>
          <p:nvPr/>
        </p:nvPicPr>
        <p:blipFill>
          <a:blip r:embed="rId3"/>
          <a:stretch>
            <a:fillRect/>
          </a:stretch>
        </p:blipFill>
        <p:spPr>
          <a:xfrm>
            <a:off x="5212080" y="1285875"/>
            <a:ext cx="3657600" cy="3600450"/>
          </a:xfrm>
          <a:prstGeom prst="rect">
            <a:avLst/>
          </a:prstGeom>
        </p:spPr>
      </p:pic>
      <p:graphicFrame>
        <p:nvGraphicFramePr>
          <p:cNvPr id="6" name="Chart 0" descr=""/>
          <p:cNvGraphicFramePr/>
          <p:nvPr/>
        </p:nvGraphicFramePr>
        <p:xfrm>
          <a:off x="5303520" y="1371600"/>
          <a:ext cx="3474720" cy="3474720"/>
        </p:xfrm>
        <a:graphic xmlns:a="http://schemas.openxmlformats.org/drawingml/2006/main">
          <a:graphicData uri="http://schemas.openxmlformats.org/drawingml/2006/chart">
            <c:chart xmlns:c="http://schemas.openxmlformats.org/drawingml/2006/chart" r:id="rId4"/>
          </a:graphicData>
        </a:graphic>
      </p:graphicFrame>
      <p:sp>
        <p:nvSpPr>
          <p:cNvPr id="7" name="Text 2"/>
          <p:cNvSpPr/>
          <p:nvPr/>
        </p:nvSpPr>
        <p:spPr>
          <a:xfrm>
            <a:off x="1828800" y="3857625"/>
            <a:ext cx="1828800" cy="457200"/>
          </a:xfrm>
          <a:prstGeom prst="rect">
            <a:avLst/>
          </a:prstGeom>
          <a:noFill/>
          <a:ln/>
        </p:spPr>
        <p:txBody>
          <a:bodyPr wrap="square" rtlCol="0" anchor="ctr"/>
          <a:lstStyle/>
          <a:p>
            <a:pPr indent="0" marL="0">
              <a:buNone/>
            </a:pPr>
            <a:r>
              <a:rPr lang="en-US" sz="800" u="sng" dirty="0">
                <a:solidFill>
                  <a:srgbClr val="FFFFFF"/>
                </a:solidFill>
                <a:hlinkClick r:id="rId5" invalidUrl="" action="" tgtFrame="" tooltip="Pexel" history="1" highlightClick="0" endSnd="0">
                  <a:extLst>
                    <a:ext uri="{A12FA001-AC4F-418D-AE19-62706E023703}">
                      <ahyp:hlinkClr xmlns:ahyp="http://schemas.microsoft.com/office/drawing/2018/hyperlinkcolor" val="tx"/>
                    </a:ext>
                  </a:extLst>
                </a:hlinkClick>
              </a:rPr>
              <a:t>Photo by Pexels</a:t>
            </a:r>
            <a:endParaRPr lang="en-US" sz="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257175"/>
            <a:ext cx="5486400" cy="914400"/>
          </a:xfrm>
          <a:prstGeom prst="rect">
            <a:avLst/>
          </a:prstGeom>
          <a:noFill/>
          <a:ln/>
        </p:spPr>
        <p:txBody>
          <a:bodyPr wrap="square" rtlCol="0" anchor="b"/>
          <a:lstStyle/>
          <a:p>
            <a:pPr indent="0" marL="0">
              <a:buNone/>
            </a:pPr>
            <a:r>
              <a:rPr lang="en-US" sz="3000" b="1" dirty="0">
                <a:solidFill>
                  <a:srgbClr val="000000"/>
                </a:solidFill>
                <a:latin typeface="Plus Jakarta Sans" pitchFamily="34" charset="0"/>
                <a:ea typeface="Plus Jakarta Sans" pitchFamily="34" charset="-122"/>
                <a:cs typeface="Plus Jakarta Sans" pitchFamily="34" charset="-120"/>
              </a:rPr>
              <a:t>Visualizing Variable Relationships</a:t>
            </a:r>
            <a:endParaRPr lang="en-US" sz="3000" dirty="0"/>
          </a:p>
        </p:txBody>
      </p:sp>
      <p:sp>
        <p:nvSpPr>
          <p:cNvPr id="3" name="Text 1"/>
          <p:cNvSpPr/>
          <p:nvPr/>
        </p:nvSpPr>
        <p:spPr>
          <a:xfrm>
            <a:off x="274320" y="1285875"/>
            <a:ext cx="4572000" cy="914400"/>
          </a:xfrm>
          <a:prstGeom prst="rect">
            <a:avLst/>
          </a:prstGeom>
          <a:noFill/>
          <a:ln/>
        </p:spPr>
        <p:txBody>
          <a:bodyPr wrap="square" rtlCol="0" anchor="t"/>
          <a:lstStyle/>
          <a:p>
            <a:pPr indent="0" marL="0">
              <a:buNone/>
            </a:pPr>
            <a:r>
              <a:rPr lang="en-US" sz="1200" dirty="0">
                <a:solidFill>
                  <a:srgbClr val="000000"/>
                </a:solidFill>
                <a:latin typeface="Plus Jakarta Sans" pitchFamily="34" charset="0"/>
                <a:ea typeface="Plus Jakarta Sans" pitchFamily="34" charset="-122"/>
                <a:cs typeface="Plus Jakarta Sans" pitchFamily="34" charset="-120"/>
              </a:rPr>
              <a:t>Explore how pairplots can effectively reveal relationships among multiple variables, enhancing understanding in data analysis and visualization.</a:t>
            </a:r>
            <a:endParaRPr lang="en-US" sz="1200" dirty="0"/>
          </a:p>
        </p:txBody>
      </p:sp>
      <p:sp>
        <p:nvSpPr>
          <p:cNvPr id="4" name="Shape 2"/>
          <p:cNvSpPr/>
          <p:nvPr/>
        </p:nvSpPr>
        <p:spPr>
          <a:xfrm>
            <a:off x="274320" y="2314575"/>
            <a:ext cx="548640" cy="514350"/>
          </a:xfrm>
          <a:prstGeom prst="ellipse">
            <a:avLst/>
          </a:prstGeom>
          <a:solidFill>
            <a:srgbClr val="F9EFDC"/>
          </a:solidFill>
          <a:ln/>
        </p:spPr>
      </p:sp>
      <p:sp>
        <p:nvSpPr>
          <p:cNvPr id="5" name="Text 3"/>
          <p:cNvSpPr/>
          <p:nvPr/>
        </p:nvSpPr>
        <p:spPr>
          <a:xfrm>
            <a:off x="365760" y="2443163"/>
            <a:ext cx="457200" cy="228600"/>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01</a:t>
            </a:r>
            <a:endParaRPr lang="en-US" sz="1500" dirty="0"/>
          </a:p>
        </p:txBody>
      </p:sp>
      <p:sp>
        <p:nvSpPr>
          <p:cNvPr id="6" name="Text 4"/>
          <p:cNvSpPr/>
          <p:nvPr/>
        </p:nvSpPr>
        <p:spPr>
          <a:xfrm>
            <a:off x="914400" y="2314575"/>
            <a:ext cx="4572000" cy="228600"/>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Understanding Pairplots</a:t>
            </a:r>
            <a:endParaRPr lang="en-US" sz="1500" dirty="0"/>
          </a:p>
        </p:txBody>
      </p:sp>
      <p:sp>
        <p:nvSpPr>
          <p:cNvPr id="7" name="Text 5"/>
          <p:cNvSpPr/>
          <p:nvPr/>
        </p:nvSpPr>
        <p:spPr>
          <a:xfrm>
            <a:off x="914400" y="2571750"/>
            <a:ext cx="457200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Learn about pairplots, their purpose, and how they facilitate the visualization of relationships between several numerical variables in datasets.</a:t>
            </a:r>
            <a:endParaRPr lang="en-US" sz="1000" dirty="0"/>
          </a:p>
        </p:txBody>
      </p:sp>
      <p:sp>
        <p:nvSpPr>
          <p:cNvPr id="8" name="Shape 6"/>
          <p:cNvSpPr/>
          <p:nvPr/>
        </p:nvSpPr>
        <p:spPr>
          <a:xfrm>
            <a:off x="274320" y="3086100"/>
            <a:ext cx="548640" cy="514350"/>
          </a:xfrm>
          <a:prstGeom prst="ellipse">
            <a:avLst/>
          </a:prstGeom>
          <a:solidFill>
            <a:srgbClr val="F9EFDC"/>
          </a:solidFill>
          <a:ln/>
        </p:spPr>
      </p:sp>
      <p:sp>
        <p:nvSpPr>
          <p:cNvPr id="9" name="Text 7"/>
          <p:cNvSpPr/>
          <p:nvPr/>
        </p:nvSpPr>
        <p:spPr>
          <a:xfrm>
            <a:off x="365760" y="3214688"/>
            <a:ext cx="457200" cy="228600"/>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02</a:t>
            </a:r>
            <a:endParaRPr lang="en-US" sz="1500" dirty="0"/>
          </a:p>
        </p:txBody>
      </p:sp>
      <p:sp>
        <p:nvSpPr>
          <p:cNvPr id="10" name="Text 8"/>
          <p:cNvSpPr/>
          <p:nvPr/>
        </p:nvSpPr>
        <p:spPr>
          <a:xfrm>
            <a:off x="914400" y="3086100"/>
            <a:ext cx="4572000" cy="228600"/>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Interpreting Pairplots</a:t>
            </a:r>
            <a:endParaRPr lang="en-US" sz="1500" dirty="0"/>
          </a:p>
        </p:txBody>
      </p:sp>
      <p:sp>
        <p:nvSpPr>
          <p:cNvPr id="11" name="Text 9"/>
          <p:cNvSpPr/>
          <p:nvPr/>
        </p:nvSpPr>
        <p:spPr>
          <a:xfrm>
            <a:off x="914400" y="3343275"/>
            <a:ext cx="457200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Discover techniques to interpret pairplots, including identifying trends, correlations, and outliers among multiple variables in data.</a:t>
            </a:r>
            <a:endParaRPr lang="en-US" sz="1000" dirty="0"/>
          </a:p>
        </p:txBody>
      </p:sp>
      <p:sp>
        <p:nvSpPr>
          <p:cNvPr id="12" name="Shape 10"/>
          <p:cNvSpPr/>
          <p:nvPr/>
        </p:nvSpPr>
        <p:spPr>
          <a:xfrm>
            <a:off x="274320" y="3857625"/>
            <a:ext cx="548640" cy="514350"/>
          </a:xfrm>
          <a:prstGeom prst="ellipse">
            <a:avLst/>
          </a:prstGeom>
          <a:solidFill>
            <a:srgbClr val="F9EFDC"/>
          </a:solidFill>
          <a:ln/>
        </p:spPr>
      </p:sp>
      <p:sp>
        <p:nvSpPr>
          <p:cNvPr id="13" name="Text 11"/>
          <p:cNvSpPr/>
          <p:nvPr/>
        </p:nvSpPr>
        <p:spPr>
          <a:xfrm>
            <a:off x="365760" y="3986213"/>
            <a:ext cx="457200" cy="228600"/>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03</a:t>
            </a:r>
            <a:endParaRPr lang="en-US" sz="1500" dirty="0"/>
          </a:p>
        </p:txBody>
      </p:sp>
      <p:sp>
        <p:nvSpPr>
          <p:cNvPr id="14" name="Text 12"/>
          <p:cNvSpPr/>
          <p:nvPr/>
        </p:nvSpPr>
        <p:spPr>
          <a:xfrm>
            <a:off x="914400" y="3857625"/>
            <a:ext cx="4572000" cy="228600"/>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Applications of Pairplots</a:t>
            </a:r>
            <a:endParaRPr lang="en-US" sz="1500" dirty="0"/>
          </a:p>
        </p:txBody>
      </p:sp>
      <p:sp>
        <p:nvSpPr>
          <p:cNvPr id="15" name="Text 13"/>
          <p:cNvSpPr/>
          <p:nvPr/>
        </p:nvSpPr>
        <p:spPr>
          <a:xfrm>
            <a:off x="914400" y="4114800"/>
            <a:ext cx="457200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Explore various applications of pairplots in fields like finance, healthcare, and social sciences, illustrating their importance in data analysis.</a:t>
            </a:r>
            <a:endParaRPr lang="en-US" sz="1000" dirty="0"/>
          </a:p>
        </p:txBody>
      </p:sp>
      <p:pic>
        <p:nvPicPr>
          <p:cNvPr id="16" name="Image 0" descr="https://djgurnpwsdoqjscwqbsj.supabase.co/storage/v1/object/public/presentation-templates-data/section16_2nd_image.png">    </p:cNvPr>
          <p:cNvPicPr>
            <a:picLocks noChangeAspect="1"/>
          </p:cNvPicPr>
          <p:nvPr/>
        </p:nvPicPr>
        <p:blipFill>
          <a:blip r:embed="rId2"/>
          <a:stretch>
            <a:fillRect/>
          </a:stretch>
        </p:blipFill>
        <p:spPr>
          <a:xfrm>
            <a:off x="5669280" y="1131570"/>
            <a:ext cx="3200400" cy="3600450"/>
          </a:xfrm>
          <a:prstGeom prst="rect">
            <a:avLst/>
          </a:prstGeom>
        </p:spPr>
      </p:pic>
      <p:sp>
        <p:nvSpPr>
          <p:cNvPr id="17" name="Text 14"/>
          <p:cNvSpPr/>
          <p:nvPr/>
        </p:nvSpPr>
        <p:spPr>
          <a:xfrm>
            <a:off x="6858000" y="3343275"/>
            <a:ext cx="1828800" cy="457200"/>
          </a:xfrm>
          <a:prstGeom prst="rect">
            <a:avLst/>
          </a:prstGeom>
          <a:noFill/>
          <a:ln/>
        </p:spPr>
        <p:txBody>
          <a:bodyPr wrap="square" rtlCol="0" anchor="ctr"/>
          <a:lstStyle/>
          <a:p>
            <a:pPr indent="0" marL="0">
              <a:buNone/>
            </a:pPr>
            <a:r>
              <a:rPr lang="en-US" sz="800" u="sng" dirty="0">
                <a:solidFill>
                  <a:srgbClr val="FFFFFF"/>
                </a:solidFill>
                <a:hlinkClick r:id="rId3" invalidUrl="" action="" tgtFrame="" tooltip="Pexel" history="1" highlightClick="0" endSnd="0">
                  <a:extLst>
                    <a:ext uri="{A12FA001-AC4F-418D-AE19-62706E023703}">
                      <ahyp:hlinkClr xmlns:ahyp="http://schemas.microsoft.com/office/drawing/2018/hyperlinkcolor" val="tx"/>
                    </a:ext>
                  </a:extLst>
                </a:hlinkClick>
              </a:rPr>
              <a:t>Photo by Pexels</a:t>
            </a:r>
            <a:endParaRPr lang="en-US" sz="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257175"/>
            <a:ext cx="5486400" cy="914400"/>
          </a:xfrm>
          <a:prstGeom prst="rect">
            <a:avLst/>
          </a:prstGeom>
          <a:noFill/>
          <a:ln/>
        </p:spPr>
        <p:txBody>
          <a:bodyPr wrap="square" rtlCol="0" anchor="b"/>
          <a:lstStyle/>
          <a:p>
            <a:pPr indent="0" marL="0">
              <a:buNone/>
            </a:pPr>
            <a:r>
              <a:rPr lang="en-US" sz="3000" b="1" dirty="0">
                <a:solidFill>
                  <a:srgbClr val="000000"/>
                </a:solidFill>
                <a:latin typeface="Plus Jakarta Sans" pitchFamily="34" charset="0"/>
                <a:ea typeface="Plus Jakarta Sans" pitchFamily="34" charset="-122"/>
                <a:cs typeface="Plus Jakarta Sans" pitchFamily="34" charset="-120"/>
              </a:rPr>
              <a:t>Visualizing Variable Relationships</a:t>
            </a:r>
            <a:endParaRPr lang="en-US" sz="3000" dirty="0"/>
          </a:p>
        </p:txBody>
      </p:sp>
      <p:sp>
        <p:nvSpPr>
          <p:cNvPr id="3" name="Text 1"/>
          <p:cNvSpPr/>
          <p:nvPr/>
        </p:nvSpPr>
        <p:spPr>
          <a:xfrm>
            <a:off x="274320" y="1285875"/>
            <a:ext cx="4572000" cy="914400"/>
          </a:xfrm>
          <a:prstGeom prst="rect">
            <a:avLst/>
          </a:prstGeom>
          <a:noFill/>
          <a:ln/>
        </p:spPr>
        <p:txBody>
          <a:bodyPr wrap="square" rtlCol="0" anchor="t"/>
          <a:lstStyle/>
          <a:p>
            <a:pPr indent="0" marL="0">
              <a:buNone/>
            </a:pPr>
            <a:r>
              <a:rPr lang="en-US" sz="1200" dirty="0">
                <a:solidFill>
                  <a:srgbClr val="000000"/>
                </a:solidFill>
                <a:latin typeface="Plus Jakarta Sans" pitchFamily="34" charset="0"/>
                <a:ea typeface="Plus Jakarta Sans" pitchFamily="34" charset="-122"/>
                <a:cs typeface="Plus Jakarta Sans" pitchFamily="34" charset="-120"/>
              </a:rPr>
              <a:t>Explore how pairplots can effectively reveal relationships among multiple variables, enhancing understanding in data analysis and visualization.</a:t>
            </a:r>
            <a:endParaRPr lang="en-US" sz="1200" dirty="0"/>
          </a:p>
        </p:txBody>
      </p:sp>
      <p:sp>
        <p:nvSpPr>
          <p:cNvPr id="4" name="Shape 2"/>
          <p:cNvSpPr/>
          <p:nvPr/>
        </p:nvSpPr>
        <p:spPr>
          <a:xfrm>
            <a:off x="274320" y="2314575"/>
            <a:ext cx="548640" cy="514350"/>
          </a:xfrm>
          <a:prstGeom prst="ellipse">
            <a:avLst/>
          </a:prstGeom>
          <a:solidFill>
            <a:srgbClr val="F9EFDC"/>
          </a:solidFill>
          <a:ln/>
        </p:spPr>
      </p:sp>
      <p:sp>
        <p:nvSpPr>
          <p:cNvPr id="5" name="Text 3"/>
          <p:cNvSpPr/>
          <p:nvPr/>
        </p:nvSpPr>
        <p:spPr>
          <a:xfrm>
            <a:off x="365760" y="2443163"/>
            <a:ext cx="457200" cy="228600"/>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04</a:t>
            </a:r>
            <a:endParaRPr lang="en-US" sz="1500" dirty="0"/>
          </a:p>
        </p:txBody>
      </p:sp>
      <p:sp>
        <p:nvSpPr>
          <p:cNvPr id="6" name="Text 4"/>
          <p:cNvSpPr/>
          <p:nvPr/>
        </p:nvSpPr>
        <p:spPr>
          <a:xfrm>
            <a:off x="914400" y="2314575"/>
            <a:ext cx="4572000" cy="228600"/>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Creating Pairplots</a:t>
            </a:r>
            <a:endParaRPr lang="en-US" sz="1500" dirty="0"/>
          </a:p>
        </p:txBody>
      </p:sp>
      <p:sp>
        <p:nvSpPr>
          <p:cNvPr id="7" name="Text 5"/>
          <p:cNvSpPr/>
          <p:nvPr/>
        </p:nvSpPr>
        <p:spPr>
          <a:xfrm>
            <a:off x="914400" y="2571750"/>
            <a:ext cx="457200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Step-by-step guide on using Python libraries, particularly Seaborn, to create pairplots and customize them for better insights.</a:t>
            </a:r>
            <a:endParaRPr lang="en-US" sz="1000" dirty="0"/>
          </a:p>
        </p:txBody>
      </p:sp>
      <p:pic>
        <p:nvPicPr>
          <p:cNvPr id="8" name="Image 0" descr="https://djgurnpwsdoqjscwqbsj.supabase.co/storage/v1/object/public/presentation-templates-data/section16_2nd_image.png">    </p:cNvPr>
          <p:cNvPicPr>
            <a:picLocks noChangeAspect="1"/>
          </p:cNvPicPr>
          <p:nvPr/>
        </p:nvPicPr>
        <p:blipFill>
          <a:blip r:embed="rId2"/>
          <a:stretch>
            <a:fillRect/>
          </a:stretch>
        </p:blipFill>
        <p:spPr>
          <a:xfrm>
            <a:off x="5669280" y="1131570"/>
            <a:ext cx="3200400" cy="3600450"/>
          </a:xfrm>
          <a:prstGeom prst="rect">
            <a:avLst/>
          </a:prstGeom>
        </p:spPr>
      </p:pic>
      <p:sp>
        <p:nvSpPr>
          <p:cNvPr id="9" name="Text 6"/>
          <p:cNvSpPr/>
          <p:nvPr/>
        </p:nvSpPr>
        <p:spPr>
          <a:xfrm>
            <a:off x="6858000" y="3343275"/>
            <a:ext cx="1828800" cy="457200"/>
          </a:xfrm>
          <a:prstGeom prst="rect">
            <a:avLst/>
          </a:prstGeom>
          <a:noFill/>
          <a:ln/>
        </p:spPr>
        <p:txBody>
          <a:bodyPr wrap="square" rtlCol="0" anchor="ctr"/>
          <a:lstStyle/>
          <a:p>
            <a:pPr indent="0" marL="0">
              <a:buNone/>
            </a:pPr>
            <a:r>
              <a:rPr lang="en-US" sz="800" u="sng" dirty="0">
                <a:solidFill>
                  <a:srgbClr val="FFFFFF"/>
                </a:solidFill>
                <a:hlinkClick r:id="rId3" invalidUrl="" action="" tgtFrame="" tooltip="Pexel" history="1" highlightClick="0" endSnd="0">
                  <a:extLst>
                    <a:ext uri="{A12FA001-AC4F-418D-AE19-62706E023703}">
                      <ahyp:hlinkClr xmlns:ahyp="http://schemas.microsoft.com/office/drawing/2018/hyperlinkcolor" val="tx"/>
                    </a:ext>
                  </a:extLst>
                </a:hlinkClick>
              </a:rPr>
              <a:t>Photo by Pexels</a:t>
            </a:r>
            <a:endParaRPr lang="en-US" sz="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514350"/>
            <a:ext cx="8229600" cy="457200"/>
          </a:xfrm>
          <a:prstGeom prst="rect">
            <a:avLst/>
          </a:prstGeom>
          <a:noFill/>
          <a:ln/>
        </p:spPr>
        <p:txBody>
          <a:bodyPr wrap="square" rtlCol="0" anchor="b"/>
          <a:lstStyle/>
          <a:p>
            <a:pPr indent="0" marL="0">
              <a:buNone/>
            </a:pPr>
            <a:r>
              <a:rPr lang="en-US" sz="3000" b="1" dirty="0">
                <a:solidFill>
                  <a:srgbClr val="000000"/>
                </a:solidFill>
                <a:latin typeface="Plus Jakarta Sans" pitchFamily="34" charset="0"/>
                <a:ea typeface="Plus Jakarta Sans" pitchFamily="34" charset="-122"/>
                <a:cs typeface="Plus Jakarta Sans" pitchFamily="34" charset="-120"/>
              </a:rPr>
              <a:t>Sales Trends Over Time</a:t>
            </a:r>
            <a:endParaRPr lang="en-US" sz="3000" dirty="0"/>
          </a:p>
        </p:txBody>
      </p:sp>
      <p:sp>
        <p:nvSpPr>
          <p:cNvPr id="3" name="Shape 1"/>
          <p:cNvSpPr/>
          <p:nvPr/>
        </p:nvSpPr>
        <p:spPr>
          <a:xfrm>
            <a:off x="548640" y="1285875"/>
            <a:ext cx="45720" cy="3857625"/>
          </a:xfrm>
          <a:prstGeom prst="rect">
            <a:avLst/>
          </a:prstGeom>
          <a:solidFill>
            <a:srgbClr val="000000"/>
          </a:solidFill>
          <a:ln/>
        </p:spPr>
      </p:sp>
      <p:sp>
        <p:nvSpPr>
          <p:cNvPr id="4" name="Shape 2"/>
          <p:cNvSpPr/>
          <p:nvPr/>
        </p:nvSpPr>
        <p:spPr>
          <a:xfrm>
            <a:off x="530352" y="1285875"/>
            <a:ext cx="82296" cy="82296"/>
          </a:xfrm>
          <a:prstGeom prst="ellipse">
            <a:avLst/>
          </a:prstGeom>
          <a:solidFill>
            <a:srgbClr val="FFFFFF"/>
          </a:solidFill>
          <a:ln w="12700">
            <a:solidFill>
              <a:srgbClr val="000000"/>
            </a:solidFill>
            <a:prstDash val="solid"/>
          </a:ln>
        </p:spPr>
      </p:sp>
      <p:pic>
        <p:nvPicPr>
          <p:cNvPr id="5" name="Image 0" descr="https://djgurnpwsdoqjscwqbsj.supabase.co/storage/v1/object/public/presentation-templates-data/section16_arrowbox.png">    </p:cNvPr>
          <p:cNvPicPr>
            <a:picLocks noChangeAspect="1"/>
          </p:cNvPicPr>
          <p:nvPr/>
        </p:nvPicPr>
        <p:blipFill>
          <a:blip r:embed="rId2"/>
          <a:stretch>
            <a:fillRect/>
          </a:stretch>
        </p:blipFill>
        <p:spPr>
          <a:xfrm>
            <a:off x="731520" y="1414463"/>
            <a:ext cx="1463040" cy="438912"/>
          </a:xfrm>
          <a:prstGeom prst="rect">
            <a:avLst/>
          </a:prstGeom>
        </p:spPr>
      </p:pic>
      <p:sp>
        <p:nvSpPr>
          <p:cNvPr id="6" name="Text 3"/>
          <p:cNvSpPr/>
          <p:nvPr/>
        </p:nvSpPr>
        <p:spPr>
          <a:xfrm>
            <a:off x="822960" y="1414463"/>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2010</a:t>
            </a:r>
            <a:endParaRPr lang="en-US" sz="1500" dirty="0"/>
          </a:p>
        </p:txBody>
      </p:sp>
      <p:sp>
        <p:nvSpPr>
          <p:cNvPr id="7" name="Text 4"/>
          <p:cNvSpPr/>
          <p:nvPr/>
        </p:nvSpPr>
        <p:spPr>
          <a:xfrm>
            <a:off x="2286000" y="1347597"/>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Initial Growth Phase</a:t>
            </a:r>
            <a:endParaRPr lang="en-US" sz="1500" dirty="0"/>
          </a:p>
        </p:txBody>
      </p:sp>
      <p:sp>
        <p:nvSpPr>
          <p:cNvPr id="8" name="Text 5"/>
          <p:cNvSpPr/>
          <p:nvPr/>
        </p:nvSpPr>
        <p:spPr>
          <a:xfrm>
            <a:off x="4114800" y="1347597"/>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In 2010, sales began an upward trend due to increasing consumer demand and expanding market reach. This growth phase was marked by enhanced marketing strategies and product visibility, leading to significant revenue increases compared to previous years.</a:t>
            </a:r>
            <a:endParaRPr lang="en-US" sz="1000" dirty="0"/>
          </a:p>
        </p:txBody>
      </p:sp>
      <p:sp>
        <p:nvSpPr>
          <p:cNvPr id="9" name="Shape 6"/>
          <p:cNvSpPr/>
          <p:nvPr/>
        </p:nvSpPr>
        <p:spPr>
          <a:xfrm>
            <a:off x="530352" y="2160270"/>
            <a:ext cx="82296" cy="82296"/>
          </a:xfrm>
          <a:prstGeom prst="ellipse">
            <a:avLst/>
          </a:prstGeom>
          <a:solidFill>
            <a:srgbClr val="FFFFFF"/>
          </a:solidFill>
          <a:ln w="12700">
            <a:solidFill>
              <a:srgbClr val="000000"/>
            </a:solidFill>
            <a:prstDash val="solid"/>
          </a:ln>
        </p:spPr>
      </p:sp>
      <p:pic>
        <p:nvPicPr>
          <p:cNvPr id="10" name="Image 1" descr="https://djgurnpwsdoqjscwqbsj.supabase.co/storage/v1/object/public/presentation-templates-data/section16_arrowbox.png">    </p:cNvPr>
          <p:cNvPicPr>
            <a:picLocks noChangeAspect="1"/>
          </p:cNvPicPr>
          <p:nvPr/>
        </p:nvPicPr>
        <p:blipFill>
          <a:blip r:embed="rId3"/>
          <a:stretch>
            <a:fillRect/>
          </a:stretch>
        </p:blipFill>
        <p:spPr>
          <a:xfrm>
            <a:off x="731520" y="2288858"/>
            <a:ext cx="1463040" cy="438912"/>
          </a:xfrm>
          <a:prstGeom prst="rect">
            <a:avLst/>
          </a:prstGeom>
        </p:spPr>
      </p:pic>
      <p:sp>
        <p:nvSpPr>
          <p:cNvPr id="11" name="Text 7"/>
          <p:cNvSpPr/>
          <p:nvPr/>
        </p:nvSpPr>
        <p:spPr>
          <a:xfrm>
            <a:off x="822960" y="2288858"/>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2015</a:t>
            </a:r>
            <a:endParaRPr lang="en-US" sz="1500" dirty="0"/>
          </a:p>
        </p:txBody>
      </p:sp>
      <p:sp>
        <p:nvSpPr>
          <p:cNvPr id="12" name="Text 8"/>
          <p:cNvSpPr/>
          <p:nvPr/>
        </p:nvSpPr>
        <p:spPr>
          <a:xfrm>
            <a:off x="2286000" y="2221992"/>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Market Saturation</a:t>
            </a:r>
            <a:endParaRPr lang="en-US" sz="1500" dirty="0"/>
          </a:p>
        </p:txBody>
      </p:sp>
      <p:sp>
        <p:nvSpPr>
          <p:cNvPr id="13" name="Text 9"/>
          <p:cNvSpPr/>
          <p:nvPr/>
        </p:nvSpPr>
        <p:spPr>
          <a:xfrm>
            <a:off x="4114800" y="2221992"/>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By 2015, the market experienced saturation, causing a slowdown in sales growth. Competition heightened, leading to price wars and the need for companies to innovate their offerings, which were reflected in the sales data and line plot trends.</a:t>
            </a:r>
            <a:endParaRPr lang="en-US" sz="1000" dirty="0"/>
          </a:p>
        </p:txBody>
      </p:sp>
      <p:sp>
        <p:nvSpPr>
          <p:cNvPr id="14" name="Shape 10"/>
          <p:cNvSpPr/>
          <p:nvPr/>
        </p:nvSpPr>
        <p:spPr>
          <a:xfrm>
            <a:off x="530352" y="3034665"/>
            <a:ext cx="82296" cy="82296"/>
          </a:xfrm>
          <a:prstGeom prst="ellipse">
            <a:avLst/>
          </a:prstGeom>
          <a:solidFill>
            <a:srgbClr val="FFFFFF"/>
          </a:solidFill>
          <a:ln w="12700">
            <a:solidFill>
              <a:srgbClr val="000000"/>
            </a:solidFill>
            <a:prstDash val="solid"/>
          </a:ln>
        </p:spPr>
      </p:sp>
      <p:pic>
        <p:nvPicPr>
          <p:cNvPr id="15" name="Image 2" descr="https://djgurnpwsdoqjscwqbsj.supabase.co/storage/v1/object/public/presentation-templates-data/section16_arrowbox.png">    </p:cNvPr>
          <p:cNvPicPr>
            <a:picLocks noChangeAspect="1"/>
          </p:cNvPicPr>
          <p:nvPr/>
        </p:nvPicPr>
        <p:blipFill>
          <a:blip r:embed="rId4"/>
          <a:stretch>
            <a:fillRect/>
          </a:stretch>
        </p:blipFill>
        <p:spPr>
          <a:xfrm>
            <a:off x="731520" y="3163253"/>
            <a:ext cx="1463040" cy="438912"/>
          </a:xfrm>
          <a:prstGeom prst="rect">
            <a:avLst/>
          </a:prstGeom>
        </p:spPr>
      </p:pic>
      <p:sp>
        <p:nvSpPr>
          <p:cNvPr id="16" name="Text 11"/>
          <p:cNvSpPr/>
          <p:nvPr/>
        </p:nvSpPr>
        <p:spPr>
          <a:xfrm>
            <a:off x="822960" y="3163253"/>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2020</a:t>
            </a:r>
            <a:endParaRPr lang="en-US" sz="1500" dirty="0"/>
          </a:p>
        </p:txBody>
      </p:sp>
      <p:sp>
        <p:nvSpPr>
          <p:cNvPr id="17" name="Text 12"/>
          <p:cNvSpPr/>
          <p:nvPr/>
        </p:nvSpPr>
        <p:spPr>
          <a:xfrm>
            <a:off x="2286000" y="3096387"/>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Pandemic Impact</a:t>
            </a:r>
            <a:endParaRPr lang="en-US" sz="1500" dirty="0"/>
          </a:p>
        </p:txBody>
      </p:sp>
      <p:sp>
        <p:nvSpPr>
          <p:cNvPr id="18" name="Text 13"/>
          <p:cNvSpPr/>
          <p:nvPr/>
        </p:nvSpPr>
        <p:spPr>
          <a:xfrm>
            <a:off x="4114800" y="3096387"/>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The COVID-19 pandemic in 2020 drastically altered sales trends, leading to a sharp decline in certain sectors while boosting e-commerce sales. This period required businesses to adapt quickly, resulting in a dramatic shift in overall sales patterns across industries.</a:t>
            </a:r>
            <a:endParaRPr lang="en-US" sz="1000" dirty="0"/>
          </a:p>
        </p:txBody>
      </p:sp>
      <p:sp>
        <p:nvSpPr>
          <p:cNvPr id="19" name="Shape 14"/>
          <p:cNvSpPr/>
          <p:nvPr/>
        </p:nvSpPr>
        <p:spPr>
          <a:xfrm>
            <a:off x="530352" y="3909060"/>
            <a:ext cx="82296" cy="82296"/>
          </a:xfrm>
          <a:prstGeom prst="ellipse">
            <a:avLst/>
          </a:prstGeom>
          <a:solidFill>
            <a:srgbClr val="FFFFFF"/>
          </a:solidFill>
          <a:ln w="12700">
            <a:solidFill>
              <a:srgbClr val="000000"/>
            </a:solidFill>
            <a:prstDash val="solid"/>
          </a:ln>
        </p:spPr>
      </p:sp>
      <p:pic>
        <p:nvPicPr>
          <p:cNvPr id="20" name="Image 3" descr="https://djgurnpwsdoqjscwqbsj.supabase.co/storage/v1/object/public/presentation-templates-data/section16_arrowbox.png">    </p:cNvPr>
          <p:cNvPicPr>
            <a:picLocks noChangeAspect="1"/>
          </p:cNvPicPr>
          <p:nvPr/>
        </p:nvPicPr>
        <p:blipFill>
          <a:blip r:embed="rId5"/>
          <a:stretch>
            <a:fillRect/>
          </a:stretch>
        </p:blipFill>
        <p:spPr>
          <a:xfrm>
            <a:off x="731520" y="4037648"/>
            <a:ext cx="1463040" cy="438912"/>
          </a:xfrm>
          <a:prstGeom prst="rect">
            <a:avLst/>
          </a:prstGeom>
        </p:spPr>
      </p:pic>
      <p:sp>
        <p:nvSpPr>
          <p:cNvPr id="21" name="Text 15"/>
          <p:cNvSpPr/>
          <p:nvPr/>
        </p:nvSpPr>
        <p:spPr>
          <a:xfrm>
            <a:off x="822960" y="4037648"/>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2023</a:t>
            </a:r>
            <a:endParaRPr lang="en-US" sz="1500" dirty="0"/>
          </a:p>
        </p:txBody>
      </p:sp>
      <p:sp>
        <p:nvSpPr>
          <p:cNvPr id="22" name="Text 16"/>
          <p:cNvSpPr/>
          <p:nvPr/>
        </p:nvSpPr>
        <p:spPr>
          <a:xfrm>
            <a:off x="2286000" y="3970782"/>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Recovery and Growth</a:t>
            </a:r>
            <a:endParaRPr lang="en-US" sz="1500" dirty="0"/>
          </a:p>
        </p:txBody>
      </p:sp>
      <p:sp>
        <p:nvSpPr>
          <p:cNvPr id="23" name="Text 17"/>
          <p:cNvSpPr/>
          <p:nvPr/>
        </p:nvSpPr>
        <p:spPr>
          <a:xfrm>
            <a:off x="4114800" y="3970782"/>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As of 2023, sales trends show recovery and steady growth, with companies leveraging digital transformation and consumer behavior insights. The line plot indicates a positive trajectory, suggesting a rebound towards pre-pandemic sales levels.</a:t>
            </a:r>
            <a:endParaRPr lang="en-US" sz="1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28600" y="411480"/>
            <a:ext cx="8046720" cy="685800"/>
          </a:xfrm>
          <a:prstGeom prst="rect">
            <a:avLst/>
          </a:prstGeom>
          <a:noFill/>
          <a:ln/>
        </p:spPr>
        <p:txBody>
          <a:bodyPr wrap="square" rtlCol="0" anchor="b"/>
          <a:lstStyle/>
          <a:p>
            <a:pPr algn="l" indent="0" marL="0">
              <a:buNone/>
            </a:pPr>
            <a:r>
              <a:rPr lang="en-US" sz="3000" b="1" dirty="0">
                <a:solidFill>
                  <a:srgbClr val="000000"/>
                </a:solidFill>
              </a:rPr>
              <a:t>Sales Insights: Store Contribution Breakdown</a:t>
            </a:r>
            <a:endParaRPr lang="en-US" sz="3000" dirty="0"/>
          </a:p>
        </p:txBody>
      </p:sp>
      <p:sp>
        <p:nvSpPr>
          <p:cNvPr id="3" name="Text 1"/>
          <p:cNvSpPr/>
          <p:nvPr/>
        </p:nvSpPr>
        <p:spPr>
          <a:xfrm>
            <a:off x="228600" y="1285875"/>
            <a:ext cx="4572000" cy="914400"/>
          </a:xfrm>
          <a:prstGeom prst="rect">
            <a:avLst/>
          </a:prstGeom>
          <a:noFill/>
          <a:ln/>
        </p:spPr>
        <p:txBody>
          <a:bodyPr wrap="square" rtlCol="0" anchor="t"/>
          <a:lstStyle/>
          <a:p>
            <a:pPr algn="l" indent="0" marL="0">
              <a:buNone/>
            </a:pPr>
            <a:r>
              <a:rPr lang="en-US" sz="1100" dirty="0">
                <a:solidFill>
                  <a:srgbClr val="000000"/>
                </a:solidFill>
              </a:rPr>
              <a:t>This presentation visually demonstrates the total sales contribution from various store types. It highlights how each category impacts overall sales, providing insights for strategic decision-making and resource allocation.</a:t>
            </a:r>
            <a:endParaRPr lang="en-US" sz="1100" dirty="0"/>
          </a:p>
        </p:txBody>
      </p:sp>
      <p:pic>
        <p:nvPicPr>
          <p:cNvPr id="4" name="Image 0" descr="https://images.pexels.com/photos/7668398/pexels-photo-7668398.jpeg?auto=compress&amp;cs=tinysrgb&amp;fit=crop&amp;h=1200&amp;w=800">    </p:cNvPr>
          <p:cNvPicPr>
            <a:picLocks noChangeAspect="1"/>
          </p:cNvPicPr>
          <p:nvPr/>
        </p:nvPicPr>
        <p:blipFill>
          <a:blip r:embed="rId2"/>
          <a:stretch>
            <a:fillRect/>
          </a:stretch>
        </p:blipFill>
        <p:spPr>
          <a:xfrm>
            <a:off x="228600" y="3086100"/>
            <a:ext cx="3200400" cy="1800225"/>
          </a:xfrm>
          <a:prstGeom prst="rect">
            <a:avLst/>
          </a:prstGeom>
        </p:spPr>
      </p:pic>
      <p:pic>
        <p:nvPicPr>
          <p:cNvPr id="5" name="Image 1" descr="https://djgurnpwsdoqjscwqbsj.supabase.co/storage/v1/object/public/presentation-templates-data/section16_graphbox.png">    </p:cNvPr>
          <p:cNvPicPr>
            <a:picLocks noChangeAspect="1"/>
          </p:cNvPicPr>
          <p:nvPr/>
        </p:nvPicPr>
        <p:blipFill>
          <a:blip r:embed="rId3"/>
          <a:stretch>
            <a:fillRect/>
          </a:stretch>
        </p:blipFill>
        <p:spPr>
          <a:xfrm>
            <a:off x="5212080" y="1285875"/>
            <a:ext cx="3657600" cy="3600450"/>
          </a:xfrm>
          <a:prstGeom prst="rect">
            <a:avLst/>
          </a:prstGeom>
        </p:spPr>
      </p:pic>
      <p:graphicFrame>
        <p:nvGraphicFramePr>
          <p:cNvPr id="6" name="Chart 0" descr=""/>
          <p:cNvGraphicFramePr/>
          <p:nvPr/>
        </p:nvGraphicFramePr>
        <p:xfrm>
          <a:off x="5303520" y="1371600"/>
          <a:ext cx="3474720" cy="3474720"/>
        </p:xfrm>
        <a:graphic xmlns:a="http://schemas.openxmlformats.org/drawingml/2006/main">
          <a:graphicData uri="http://schemas.openxmlformats.org/drawingml/2006/chart">
            <c:chart xmlns:c="http://schemas.openxmlformats.org/drawingml/2006/chart" r:id="rId4"/>
          </a:graphicData>
        </a:graphic>
      </p:graphicFrame>
      <p:sp>
        <p:nvSpPr>
          <p:cNvPr id="7" name="Text 2"/>
          <p:cNvSpPr/>
          <p:nvPr/>
        </p:nvSpPr>
        <p:spPr>
          <a:xfrm>
            <a:off x="1828800" y="3857625"/>
            <a:ext cx="1828800" cy="457200"/>
          </a:xfrm>
          <a:prstGeom prst="rect">
            <a:avLst/>
          </a:prstGeom>
          <a:noFill/>
          <a:ln/>
        </p:spPr>
        <p:txBody>
          <a:bodyPr wrap="square" rtlCol="0" anchor="ctr"/>
          <a:lstStyle/>
          <a:p>
            <a:pPr indent="0" marL="0">
              <a:buNone/>
            </a:pPr>
            <a:r>
              <a:rPr lang="en-US" sz="800" u="sng" dirty="0">
                <a:solidFill>
                  <a:srgbClr val="FFFFFF"/>
                </a:solidFill>
                <a:hlinkClick r:id="rId5" invalidUrl="" action="" tgtFrame="" tooltip="Pexel" history="1" highlightClick="0" endSnd="0">
                  <a:extLst>
                    <a:ext uri="{A12FA001-AC4F-418D-AE19-62706E023703}">
                      <ahyp:hlinkClr xmlns:ahyp="http://schemas.microsoft.com/office/drawing/2018/hyperlinkcolor" val="tx"/>
                    </a:ext>
                  </a:extLst>
                </a:hlinkClick>
              </a:rPr>
              <a:t>Photo by Pexels</a:t>
            </a:r>
            <a:endParaRPr lang="en-US" sz="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28600" y="514350"/>
            <a:ext cx="8046720" cy="685800"/>
          </a:xfrm>
          <a:prstGeom prst="rect">
            <a:avLst/>
          </a:prstGeom>
          <a:noFill/>
          <a:ln/>
        </p:spPr>
        <p:txBody>
          <a:bodyPr wrap="square" rtlCol="0" anchor="b"/>
          <a:lstStyle/>
          <a:p>
            <a:pPr algn="l" indent="0" marL="0">
              <a:buNone/>
            </a:pPr>
            <a:r>
              <a:rPr lang="en-US" sz="3000" b="1" dirty="0">
                <a:solidFill>
                  <a:srgbClr val="000000"/>
                </a:solidFill>
              </a:rPr>
              <a:t>Coffee Type Sales Breakdown</a:t>
            </a:r>
            <a:endParaRPr lang="en-US" sz="3000" dirty="0"/>
          </a:p>
        </p:txBody>
      </p:sp>
      <p:sp>
        <p:nvSpPr>
          <p:cNvPr id="3" name="Text 1"/>
          <p:cNvSpPr/>
          <p:nvPr/>
        </p:nvSpPr>
        <p:spPr>
          <a:xfrm>
            <a:off x="228600" y="1285875"/>
            <a:ext cx="4572000" cy="914400"/>
          </a:xfrm>
          <a:prstGeom prst="rect">
            <a:avLst/>
          </a:prstGeom>
          <a:noFill/>
          <a:ln/>
        </p:spPr>
        <p:txBody>
          <a:bodyPr wrap="square" rtlCol="0" anchor="t"/>
          <a:lstStyle/>
          <a:p>
            <a:pPr algn="l" indent="0" marL="0">
              <a:buNone/>
            </a:pPr>
            <a:r>
              <a:rPr lang="en-US" sz="1100" dirty="0">
                <a:solidFill>
                  <a:srgbClr val="000000"/>
                </a:solidFill>
              </a:rPr>
              <a:t>This slide presents an analysis of coffee type sales, showcasing the distribution of sales among various coffee types. Gain insights into which coffee varieties dominate the market and inform future inventory decisions.</a:t>
            </a:r>
            <a:endParaRPr lang="en-US" sz="1100" dirty="0"/>
          </a:p>
        </p:txBody>
      </p:sp>
      <p:pic>
        <p:nvPicPr>
          <p:cNvPr id="4" name="Image 0" descr="https://images.pexels.com/photos/6476591/pexels-photo-6476591.jpeg?auto=compress&amp;cs=tinysrgb&amp;fit=crop&amp;h=1200&amp;w=800">    </p:cNvPr>
          <p:cNvPicPr>
            <a:picLocks noChangeAspect="1"/>
          </p:cNvPicPr>
          <p:nvPr/>
        </p:nvPicPr>
        <p:blipFill>
          <a:blip r:embed="rId2"/>
          <a:stretch>
            <a:fillRect/>
          </a:stretch>
        </p:blipFill>
        <p:spPr>
          <a:xfrm>
            <a:off x="228600" y="3086100"/>
            <a:ext cx="3200400" cy="1800225"/>
          </a:xfrm>
          <a:prstGeom prst="rect">
            <a:avLst/>
          </a:prstGeom>
        </p:spPr>
      </p:pic>
      <p:pic>
        <p:nvPicPr>
          <p:cNvPr id="5" name="Image 1" descr="https://djgurnpwsdoqjscwqbsj.supabase.co/storage/v1/object/public/presentation-templates-data/section16_graphbox.png">    </p:cNvPr>
          <p:cNvPicPr>
            <a:picLocks noChangeAspect="1"/>
          </p:cNvPicPr>
          <p:nvPr/>
        </p:nvPicPr>
        <p:blipFill>
          <a:blip r:embed="rId3"/>
          <a:stretch>
            <a:fillRect/>
          </a:stretch>
        </p:blipFill>
        <p:spPr>
          <a:xfrm>
            <a:off x="5212080" y="1285875"/>
            <a:ext cx="3657600" cy="3600450"/>
          </a:xfrm>
          <a:prstGeom prst="rect">
            <a:avLst/>
          </a:prstGeom>
        </p:spPr>
      </p:pic>
      <p:graphicFrame>
        <p:nvGraphicFramePr>
          <p:cNvPr id="6" name="Chart 0" descr=""/>
          <p:cNvGraphicFramePr/>
          <p:nvPr/>
        </p:nvGraphicFramePr>
        <p:xfrm>
          <a:off x="5486400" y="1371600"/>
          <a:ext cx="3291840" cy="3291840"/>
        </p:xfrm>
        <a:graphic xmlns:a="http://schemas.openxmlformats.org/drawingml/2006/main">
          <a:graphicData uri="http://schemas.openxmlformats.org/drawingml/2006/chart">
            <c:chart xmlns:c="http://schemas.openxmlformats.org/drawingml/2006/chart" r:id="rId4"/>
          </a:graphicData>
        </a:graphic>
      </p:graphicFrame>
      <p:sp>
        <p:nvSpPr>
          <p:cNvPr id="7" name="Text 2"/>
          <p:cNvSpPr/>
          <p:nvPr/>
        </p:nvSpPr>
        <p:spPr>
          <a:xfrm>
            <a:off x="1828800" y="3857625"/>
            <a:ext cx="1828800" cy="457200"/>
          </a:xfrm>
          <a:prstGeom prst="rect">
            <a:avLst/>
          </a:prstGeom>
          <a:noFill/>
          <a:ln/>
        </p:spPr>
        <p:txBody>
          <a:bodyPr wrap="square" rtlCol="0" anchor="ctr"/>
          <a:lstStyle/>
          <a:p>
            <a:pPr indent="0" marL="0">
              <a:buNone/>
            </a:pPr>
            <a:r>
              <a:rPr lang="en-US" sz="800" u="sng" dirty="0">
                <a:solidFill>
                  <a:srgbClr val="FFFFFF"/>
                </a:solidFill>
                <a:hlinkClick r:id="rId5" invalidUrl="" action="" tgtFrame="" tooltip="Pexel" history="1" highlightClick="0" endSnd="0">
                  <a:extLst>
                    <a:ext uri="{A12FA001-AC4F-418D-AE19-62706E023703}">
                      <ahyp:hlinkClr xmlns:ahyp="http://schemas.microsoft.com/office/drawing/2018/hyperlinkcolor" val="tx"/>
                    </a:ext>
                  </a:extLst>
                </a:hlinkClick>
              </a:rPr>
              <a:t>Photo by Pexels</a:t>
            </a:r>
            <a:endParaRPr lang="en-US" sz="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0"/>
            <a:ext cx="8229600" cy="914400"/>
          </a:xfrm>
          <a:prstGeom prst="rect">
            <a:avLst/>
          </a:prstGeom>
          <a:noFill/>
          <a:ln/>
        </p:spPr>
        <p:txBody>
          <a:bodyPr wrap="square" rtlCol="0" anchor="ctr"/>
          <a:lstStyle/>
          <a:p>
            <a:pPr algn="l" indent="0" marL="0">
              <a:lnSpc>
                <a:spcPts val="2700"/>
              </a:lnSpc>
              <a:buNone/>
            </a:pPr>
            <a:r>
              <a:rPr lang="en-US" sz="3000" b="1" dirty="0">
                <a:solidFill>
                  <a:srgbClr val="000000"/>
                </a:solidFill>
              </a:rPr>
              <a:t>Model Evaluation Techniques</a:t>
            </a:r>
            <a:endParaRPr lang="en-US" sz="3000" dirty="0"/>
          </a:p>
        </p:txBody>
      </p:sp>
      <p:sp>
        <p:nvSpPr>
          <p:cNvPr id="3" name="Shape 1"/>
          <p:cNvSpPr/>
          <p:nvPr/>
        </p:nvSpPr>
        <p:spPr>
          <a:xfrm>
            <a:off x="274320" y="1080135"/>
            <a:ext cx="4023360" cy="411480"/>
          </a:xfrm>
          <a:prstGeom prst="roundRect">
            <a:avLst/>
          </a:prstGeom>
          <a:solidFill>
            <a:srgbClr val="F9EFDC"/>
          </a:solidFill>
          <a:ln/>
        </p:spPr>
      </p:sp>
      <p:sp>
        <p:nvSpPr>
          <p:cNvPr id="4" name="Text 2"/>
          <p:cNvSpPr/>
          <p:nvPr/>
        </p:nvSpPr>
        <p:spPr>
          <a:xfrm>
            <a:off x="274320" y="1080135"/>
            <a:ext cx="3474720" cy="411480"/>
          </a:xfrm>
          <a:prstGeom prst="rect">
            <a:avLst/>
          </a:prstGeom>
          <a:noFill/>
          <a:ln/>
        </p:spPr>
        <p:txBody>
          <a:bodyPr wrap="square" rtlCol="0" anchor="ctr"/>
          <a:lstStyle/>
          <a:p>
            <a:pPr algn="l" indent="0" marL="0">
              <a:buNone/>
            </a:pPr>
            <a:r>
              <a:rPr lang="en-US" sz="2000" b="1" dirty="0">
                <a:solidFill>
                  <a:srgbClr val="000000"/>
                </a:solidFill>
                <a:latin typeface="Plus Jakarta Sans" pitchFamily="34" charset="0"/>
                <a:ea typeface="Plus Jakarta Sans" pitchFamily="34" charset="-122"/>
                <a:cs typeface="Plus Jakarta Sans" pitchFamily="34" charset="-120"/>
              </a:rPr>
              <a:t>Advantages of Model Evaluation</a:t>
            </a:r>
            <a:endParaRPr lang="en-US" sz="2000" dirty="0"/>
          </a:p>
        </p:txBody>
      </p:sp>
      <p:pic>
        <p:nvPicPr>
          <p:cNvPr id="5" name="Image 0" descr="https://djgurnpwsdoqjscwqbsj.supabase.co/storage/v1/object/public/presentation-templates-data/ThumbsUp_green.png">    </p:cNvPr>
          <p:cNvPicPr>
            <a:picLocks noChangeAspect="1"/>
          </p:cNvPicPr>
          <p:nvPr/>
        </p:nvPicPr>
        <p:blipFill>
          <a:blip r:embed="rId2"/>
          <a:stretch>
            <a:fillRect/>
          </a:stretch>
        </p:blipFill>
        <p:spPr>
          <a:xfrm>
            <a:off x="3840480" y="1131570"/>
            <a:ext cx="320040" cy="334328"/>
          </a:xfrm>
          <a:prstGeom prst="rect">
            <a:avLst/>
          </a:prstGeom>
        </p:spPr>
      </p:pic>
      <p:pic>
        <p:nvPicPr>
          <p:cNvPr id="6" name="Image 1" descr="https://djgurnpwsdoqjscwqbsj.supabase.co/storage/v1/object/public/presentation-templates-data/section16_pros.png">    </p:cNvPr>
          <p:cNvPicPr>
            <a:picLocks noChangeAspect="1"/>
          </p:cNvPicPr>
          <p:nvPr/>
        </p:nvPicPr>
        <p:blipFill>
          <a:blip r:embed="rId3"/>
          <a:stretch>
            <a:fillRect/>
          </a:stretch>
        </p:blipFill>
        <p:spPr>
          <a:xfrm>
            <a:off x="274320" y="1594485"/>
            <a:ext cx="4023360" cy="771525"/>
          </a:xfrm>
          <a:prstGeom prst="rect">
            <a:avLst/>
          </a:prstGeom>
        </p:spPr>
      </p:pic>
      <p:sp>
        <p:nvSpPr>
          <p:cNvPr id="7" name="Text 3"/>
          <p:cNvSpPr/>
          <p:nvPr/>
        </p:nvSpPr>
        <p:spPr>
          <a:xfrm>
            <a:off x="640080" y="16716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Model evaluation techniques provide insights into model performance, helping to select the best model for a specific task.</a:t>
            </a:r>
            <a:endParaRPr lang="en-US" sz="1000" dirty="0"/>
          </a:p>
        </p:txBody>
      </p:sp>
      <p:pic>
        <p:nvPicPr>
          <p:cNvPr id="8" name="Image 2" descr="https://djgurnpwsdoqjscwqbsj.supabase.co/storage/v1/object/public/presentation-templates-data/Checkmark.png">    </p:cNvPr>
          <p:cNvPicPr>
            <a:picLocks noChangeAspect="1"/>
          </p:cNvPicPr>
          <p:nvPr/>
        </p:nvPicPr>
        <p:blipFill>
          <a:blip r:embed="rId4"/>
          <a:stretch>
            <a:fillRect/>
          </a:stretch>
        </p:blipFill>
        <p:spPr>
          <a:xfrm>
            <a:off x="365760" y="1851660"/>
            <a:ext cx="219456" cy="205740"/>
          </a:xfrm>
          <a:prstGeom prst="rect">
            <a:avLst/>
          </a:prstGeom>
        </p:spPr>
      </p:pic>
      <p:pic>
        <p:nvPicPr>
          <p:cNvPr id="9" name="Image 3" descr="https://djgurnpwsdoqjscwqbsj.supabase.co/storage/v1/object/public/presentation-templates-data/section16_pros.png">    </p:cNvPr>
          <p:cNvPicPr>
            <a:picLocks noChangeAspect="1"/>
          </p:cNvPicPr>
          <p:nvPr/>
        </p:nvPicPr>
        <p:blipFill>
          <a:blip r:embed="rId5"/>
          <a:stretch>
            <a:fillRect/>
          </a:stretch>
        </p:blipFill>
        <p:spPr>
          <a:xfrm>
            <a:off x="274320" y="2623185"/>
            <a:ext cx="4023360" cy="771525"/>
          </a:xfrm>
          <a:prstGeom prst="rect">
            <a:avLst/>
          </a:prstGeom>
        </p:spPr>
      </p:pic>
      <p:sp>
        <p:nvSpPr>
          <p:cNvPr id="10" name="Text 4"/>
          <p:cNvSpPr/>
          <p:nvPr/>
        </p:nvSpPr>
        <p:spPr>
          <a:xfrm>
            <a:off x="640080" y="27003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Evaluation metrics offer quantifiable measures, allowing for comparison between different models and their effectiveness.</a:t>
            </a:r>
            <a:endParaRPr lang="en-US" sz="1000" dirty="0"/>
          </a:p>
        </p:txBody>
      </p:sp>
      <p:pic>
        <p:nvPicPr>
          <p:cNvPr id="11" name="Image 4" descr="https://djgurnpwsdoqjscwqbsj.supabase.co/storage/v1/object/public/presentation-templates-data/Checkmark.png">    </p:cNvPr>
          <p:cNvPicPr>
            <a:picLocks noChangeAspect="1"/>
          </p:cNvPicPr>
          <p:nvPr/>
        </p:nvPicPr>
        <p:blipFill>
          <a:blip r:embed="rId6"/>
          <a:stretch>
            <a:fillRect/>
          </a:stretch>
        </p:blipFill>
        <p:spPr>
          <a:xfrm>
            <a:off x="365760" y="2880360"/>
            <a:ext cx="219456" cy="205740"/>
          </a:xfrm>
          <a:prstGeom prst="rect">
            <a:avLst/>
          </a:prstGeom>
        </p:spPr>
      </p:pic>
      <p:pic>
        <p:nvPicPr>
          <p:cNvPr id="12" name="Image 5" descr="https://djgurnpwsdoqjscwqbsj.supabase.co/storage/v1/object/public/presentation-templates-data/section16_pros.png">    </p:cNvPr>
          <p:cNvPicPr>
            <a:picLocks noChangeAspect="1"/>
          </p:cNvPicPr>
          <p:nvPr/>
        </p:nvPicPr>
        <p:blipFill>
          <a:blip r:embed="rId7"/>
          <a:stretch>
            <a:fillRect/>
          </a:stretch>
        </p:blipFill>
        <p:spPr>
          <a:xfrm>
            <a:off x="274320" y="3651885"/>
            <a:ext cx="4023360" cy="771525"/>
          </a:xfrm>
          <a:prstGeom prst="rect">
            <a:avLst/>
          </a:prstGeom>
        </p:spPr>
      </p:pic>
      <p:sp>
        <p:nvSpPr>
          <p:cNvPr id="13" name="Text 5"/>
          <p:cNvSpPr/>
          <p:nvPr/>
        </p:nvSpPr>
        <p:spPr>
          <a:xfrm>
            <a:off x="640080" y="37290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A variety of metrics exist to cater to diverse types of problems, such as classification, regression, and ranking tasks.</a:t>
            </a:r>
            <a:endParaRPr lang="en-US" sz="1000" dirty="0"/>
          </a:p>
        </p:txBody>
      </p:sp>
      <p:pic>
        <p:nvPicPr>
          <p:cNvPr id="14" name="Image 6" descr="https://djgurnpwsdoqjscwqbsj.supabase.co/storage/v1/object/public/presentation-templates-data/Checkmark.png">    </p:cNvPr>
          <p:cNvPicPr>
            <a:picLocks noChangeAspect="1"/>
          </p:cNvPicPr>
          <p:nvPr/>
        </p:nvPicPr>
        <p:blipFill>
          <a:blip r:embed="rId8"/>
          <a:stretch>
            <a:fillRect/>
          </a:stretch>
        </p:blipFill>
        <p:spPr>
          <a:xfrm>
            <a:off x="365760" y="3909060"/>
            <a:ext cx="219456" cy="205740"/>
          </a:xfrm>
          <a:prstGeom prst="rect">
            <a:avLst/>
          </a:prstGeom>
        </p:spPr>
      </p:pic>
      <p:sp>
        <p:nvSpPr>
          <p:cNvPr id="15" name="Shape 6"/>
          <p:cNvSpPr/>
          <p:nvPr/>
        </p:nvSpPr>
        <p:spPr>
          <a:xfrm>
            <a:off x="4663440" y="1080135"/>
            <a:ext cx="4023360" cy="411480"/>
          </a:xfrm>
          <a:prstGeom prst="roundRect">
            <a:avLst/>
          </a:prstGeom>
          <a:solidFill>
            <a:srgbClr val="F9EFDC"/>
          </a:solidFill>
          <a:ln/>
        </p:spPr>
      </p:sp>
      <p:sp>
        <p:nvSpPr>
          <p:cNvPr id="16" name="Text 7"/>
          <p:cNvSpPr/>
          <p:nvPr/>
        </p:nvSpPr>
        <p:spPr>
          <a:xfrm>
            <a:off x="4663440" y="1080135"/>
            <a:ext cx="3474720" cy="411480"/>
          </a:xfrm>
          <a:prstGeom prst="rect">
            <a:avLst/>
          </a:prstGeom>
          <a:noFill/>
          <a:ln/>
        </p:spPr>
        <p:txBody>
          <a:bodyPr wrap="square" rtlCol="0" anchor="ctr"/>
          <a:lstStyle/>
          <a:p>
            <a:pPr algn="l" indent="0" marL="0">
              <a:buNone/>
            </a:pPr>
            <a:r>
              <a:rPr lang="en-US" sz="2000" b="1" dirty="0">
                <a:solidFill>
                  <a:srgbClr val="000000"/>
                </a:solidFill>
                <a:latin typeface="Plus Jakarta Sans" pitchFamily="34" charset="0"/>
                <a:ea typeface="Plus Jakarta Sans" pitchFamily="34" charset="-122"/>
                <a:cs typeface="Plus Jakarta Sans" pitchFamily="34" charset="-120"/>
              </a:rPr>
              <a:t>Limitations of Model Evaluation</a:t>
            </a:r>
            <a:endParaRPr lang="en-US" sz="2000" dirty="0"/>
          </a:p>
        </p:txBody>
      </p:sp>
      <p:pic>
        <p:nvPicPr>
          <p:cNvPr id="17" name="Image 7" descr="https://djgurnpwsdoqjscwqbsj.supabase.co/storage/v1/object/public/presentation-templates-data/thumbdown_red.png">    </p:cNvPr>
          <p:cNvPicPr>
            <a:picLocks noChangeAspect="1"/>
          </p:cNvPicPr>
          <p:nvPr/>
        </p:nvPicPr>
        <p:blipFill>
          <a:blip r:embed="rId9"/>
          <a:stretch>
            <a:fillRect/>
          </a:stretch>
        </p:blipFill>
        <p:spPr>
          <a:xfrm>
            <a:off x="8229600" y="1183005"/>
            <a:ext cx="274320" cy="257175"/>
          </a:xfrm>
          <a:prstGeom prst="rect">
            <a:avLst/>
          </a:prstGeom>
        </p:spPr>
      </p:pic>
      <p:pic>
        <p:nvPicPr>
          <p:cNvPr id="18" name="Image 8" descr="https://djgurnpwsdoqjscwqbsj.supabase.co/storage/v1/object/public/presentation-templates-data/section16_consbox.png">    </p:cNvPr>
          <p:cNvPicPr>
            <a:picLocks noChangeAspect="1"/>
          </p:cNvPicPr>
          <p:nvPr/>
        </p:nvPicPr>
        <p:blipFill>
          <a:blip r:embed="rId10"/>
          <a:stretch>
            <a:fillRect/>
          </a:stretch>
        </p:blipFill>
        <p:spPr>
          <a:xfrm>
            <a:off x="4663440" y="1594485"/>
            <a:ext cx="4023360" cy="771525"/>
          </a:xfrm>
          <a:prstGeom prst="rect">
            <a:avLst/>
          </a:prstGeom>
        </p:spPr>
      </p:pic>
      <p:sp>
        <p:nvSpPr>
          <p:cNvPr id="19" name="Text 8"/>
          <p:cNvSpPr/>
          <p:nvPr/>
        </p:nvSpPr>
        <p:spPr>
          <a:xfrm>
            <a:off x="5029200" y="16716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Model evaluation can sometimes be misleading if the metrics chosen do not align with the actual goals of the task.</a:t>
            </a:r>
            <a:endParaRPr lang="en-US" sz="1000" dirty="0"/>
          </a:p>
        </p:txBody>
      </p:sp>
      <p:pic>
        <p:nvPicPr>
          <p:cNvPr id="20" name="Image 9" descr="https://djgurnpwsdoqjscwqbsj.supabase.co/storage/v1/object/public/presentation-templates-data/yellow%20checkmark.png">    </p:cNvPr>
          <p:cNvPicPr>
            <a:picLocks noChangeAspect="1"/>
          </p:cNvPicPr>
          <p:nvPr/>
        </p:nvPicPr>
        <p:blipFill>
          <a:blip r:embed="rId11"/>
          <a:stretch>
            <a:fillRect/>
          </a:stretch>
        </p:blipFill>
        <p:spPr>
          <a:xfrm>
            <a:off x="4754880" y="1851660"/>
            <a:ext cx="219456" cy="205740"/>
          </a:xfrm>
          <a:prstGeom prst="rect">
            <a:avLst/>
          </a:prstGeom>
        </p:spPr>
      </p:pic>
      <p:pic>
        <p:nvPicPr>
          <p:cNvPr id="21" name="Image 10" descr="https://djgurnpwsdoqjscwqbsj.supabase.co/storage/v1/object/public/presentation-templates-data/section16_consbox.png">    </p:cNvPr>
          <p:cNvPicPr>
            <a:picLocks noChangeAspect="1"/>
          </p:cNvPicPr>
          <p:nvPr/>
        </p:nvPicPr>
        <p:blipFill>
          <a:blip r:embed="rId12"/>
          <a:stretch>
            <a:fillRect/>
          </a:stretch>
        </p:blipFill>
        <p:spPr>
          <a:xfrm>
            <a:off x="4663440" y="2623185"/>
            <a:ext cx="4023360" cy="771525"/>
          </a:xfrm>
          <a:prstGeom prst="rect">
            <a:avLst/>
          </a:prstGeom>
        </p:spPr>
      </p:pic>
      <p:sp>
        <p:nvSpPr>
          <p:cNvPr id="22" name="Text 9"/>
          <p:cNvSpPr/>
          <p:nvPr/>
        </p:nvSpPr>
        <p:spPr>
          <a:xfrm>
            <a:off x="5029200" y="27003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Overfitting to certain metrics can occur, leading to models that perform well on paper but poorly in real-world applications.</a:t>
            </a:r>
            <a:endParaRPr lang="en-US" sz="1000" dirty="0"/>
          </a:p>
        </p:txBody>
      </p:sp>
      <p:pic>
        <p:nvPicPr>
          <p:cNvPr id="23" name="Image 11" descr="https://djgurnpwsdoqjscwqbsj.supabase.co/storage/v1/object/public/presentation-templates-data/yellow%20checkmark.png">    </p:cNvPr>
          <p:cNvPicPr>
            <a:picLocks noChangeAspect="1"/>
          </p:cNvPicPr>
          <p:nvPr/>
        </p:nvPicPr>
        <p:blipFill>
          <a:blip r:embed="rId13"/>
          <a:stretch>
            <a:fillRect/>
          </a:stretch>
        </p:blipFill>
        <p:spPr>
          <a:xfrm>
            <a:off x="4754880" y="2880360"/>
            <a:ext cx="219456" cy="205740"/>
          </a:xfrm>
          <a:prstGeom prst="rect">
            <a:avLst/>
          </a:prstGeom>
        </p:spPr>
      </p:pic>
      <p:pic>
        <p:nvPicPr>
          <p:cNvPr id="24" name="Image 12" descr="https://djgurnpwsdoqjscwqbsj.supabase.co/storage/v1/object/public/presentation-templates-data/section16_consbox.png">    </p:cNvPr>
          <p:cNvPicPr>
            <a:picLocks noChangeAspect="1"/>
          </p:cNvPicPr>
          <p:nvPr/>
        </p:nvPicPr>
        <p:blipFill>
          <a:blip r:embed="rId14"/>
          <a:stretch>
            <a:fillRect/>
          </a:stretch>
        </p:blipFill>
        <p:spPr>
          <a:xfrm>
            <a:off x="4663440" y="3651885"/>
            <a:ext cx="4023360" cy="771525"/>
          </a:xfrm>
          <a:prstGeom prst="rect">
            <a:avLst/>
          </a:prstGeom>
        </p:spPr>
      </p:pic>
      <p:sp>
        <p:nvSpPr>
          <p:cNvPr id="25" name="Text 10"/>
          <p:cNvSpPr/>
          <p:nvPr/>
        </p:nvSpPr>
        <p:spPr>
          <a:xfrm>
            <a:off x="5029200" y="37290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Evaluation processes can be time-consuming, requiring significant computational resources for large datasets or complex models.</a:t>
            </a:r>
            <a:endParaRPr lang="en-US" sz="1000" dirty="0"/>
          </a:p>
        </p:txBody>
      </p:sp>
      <p:pic>
        <p:nvPicPr>
          <p:cNvPr id="26" name="Image 13" descr="https://djgurnpwsdoqjscwqbsj.supabase.co/storage/v1/object/public/presentation-templates-data/yellow%20checkmark.png">    </p:cNvPr>
          <p:cNvPicPr>
            <a:picLocks noChangeAspect="1"/>
          </p:cNvPicPr>
          <p:nvPr/>
        </p:nvPicPr>
        <p:blipFill>
          <a:blip r:embed="rId15"/>
          <a:stretch>
            <a:fillRect/>
          </a:stretch>
        </p:blipFill>
        <p:spPr>
          <a:xfrm>
            <a:off x="4754880" y="3909060"/>
            <a:ext cx="219456" cy="2057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514350"/>
            <a:ext cx="8229600" cy="457200"/>
          </a:xfrm>
          <a:prstGeom prst="rect">
            <a:avLst/>
          </a:prstGeom>
          <a:noFill/>
          <a:ln/>
        </p:spPr>
        <p:txBody>
          <a:bodyPr wrap="square" rtlCol="0" anchor="b"/>
          <a:lstStyle/>
          <a:p>
            <a:pPr indent="0" marL="0">
              <a:buNone/>
            </a:pPr>
            <a:r>
              <a:rPr lang="en-US" sz="3000" b="1" dirty="0">
                <a:solidFill>
                  <a:srgbClr val="000000"/>
                </a:solidFill>
                <a:latin typeface="Plus Jakarta Sans" pitchFamily="34" charset="0"/>
                <a:ea typeface="Plus Jakarta Sans" pitchFamily="34" charset="-122"/>
                <a:cs typeface="Plus Jakarta Sans" pitchFamily="34" charset="-120"/>
              </a:rPr>
              <a:t>Conclusion and Future Steps</a:t>
            </a:r>
            <a:endParaRPr lang="en-US" sz="3000" dirty="0"/>
          </a:p>
        </p:txBody>
      </p:sp>
      <p:sp>
        <p:nvSpPr>
          <p:cNvPr id="3" name="Shape 1"/>
          <p:cNvSpPr/>
          <p:nvPr/>
        </p:nvSpPr>
        <p:spPr>
          <a:xfrm>
            <a:off x="548640" y="1285875"/>
            <a:ext cx="45720" cy="3857625"/>
          </a:xfrm>
          <a:prstGeom prst="rect">
            <a:avLst/>
          </a:prstGeom>
          <a:solidFill>
            <a:srgbClr val="000000"/>
          </a:solidFill>
          <a:ln/>
        </p:spPr>
      </p:sp>
      <p:sp>
        <p:nvSpPr>
          <p:cNvPr id="4" name="Shape 2"/>
          <p:cNvSpPr/>
          <p:nvPr/>
        </p:nvSpPr>
        <p:spPr>
          <a:xfrm>
            <a:off x="530352" y="1285875"/>
            <a:ext cx="82296" cy="82296"/>
          </a:xfrm>
          <a:prstGeom prst="ellipse">
            <a:avLst/>
          </a:prstGeom>
          <a:solidFill>
            <a:srgbClr val="FFFFFF"/>
          </a:solidFill>
          <a:ln w="12700">
            <a:solidFill>
              <a:srgbClr val="000000"/>
            </a:solidFill>
            <a:prstDash val="solid"/>
          </a:ln>
        </p:spPr>
      </p:sp>
      <p:pic>
        <p:nvPicPr>
          <p:cNvPr id="5" name="Image 0" descr="https://djgurnpwsdoqjscwqbsj.supabase.co/storage/v1/object/public/presentation-templates-data/section16_arrowbox.png">    </p:cNvPr>
          <p:cNvPicPr>
            <a:picLocks noChangeAspect="1"/>
          </p:cNvPicPr>
          <p:nvPr/>
        </p:nvPicPr>
        <p:blipFill>
          <a:blip r:embed="rId2"/>
          <a:stretch>
            <a:fillRect/>
          </a:stretch>
        </p:blipFill>
        <p:spPr>
          <a:xfrm>
            <a:off x="731520" y="1414463"/>
            <a:ext cx="1463040" cy="438912"/>
          </a:xfrm>
          <a:prstGeom prst="rect">
            <a:avLst/>
          </a:prstGeom>
        </p:spPr>
      </p:pic>
      <p:sp>
        <p:nvSpPr>
          <p:cNvPr id="6" name="Text 3"/>
          <p:cNvSpPr/>
          <p:nvPr/>
        </p:nvSpPr>
        <p:spPr>
          <a:xfrm>
            <a:off x="822960" y="1414463"/>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2023</a:t>
            </a:r>
            <a:endParaRPr lang="en-US" sz="1500" dirty="0"/>
          </a:p>
        </p:txBody>
      </p:sp>
      <p:sp>
        <p:nvSpPr>
          <p:cNvPr id="7" name="Text 4"/>
          <p:cNvSpPr/>
          <p:nvPr/>
        </p:nvSpPr>
        <p:spPr>
          <a:xfrm>
            <a:off x="2286000" y="1347597"/>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Key Findings Overview</a:t>
            </a:r>
            <a:endParaRPr lang="en-US" sz="1500" dirty="0"/>
          </a:p>
        </p:txBody>
      </p:sp>
      <p:sp>
        <p:nvSpPr>
          <p:cNvPr id="8" name="Text 5"/>
          <p:cNvSpPr/>
          <p:nvPr/>
        </p:nvSpPr>
        <p:spPr>
          <a:xfrm>
            <a:off x="4114800" y="1347597"/>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In 2023, our analysis revealed significant insights into the trends observed in the data. We identified patterns that suggest a strong correlation between the variables studied, paving the way for more targeted interventions in the future.</a:t>
            </a:r>
            <a:endParaRPr lang="en-US" sz="1000" dirty="0"/>
          </a:p>
        </p:txBody>
      </p:sp>
      <p:sp>
        <p:nvSpPr>
          <p:cNvPr id="9" name="Shape 6"/>
          <p:cNvSpPr/>
          <p:nvPr/>
        </p:nvSpPr>
        <p:spPr>
          <a:xfrm>
            <a:off x="530352" y="2160270"/>
            <a:ext cx="82296" cy="82296"/>
          </a:xfrm>
          <a:prstGeom prst="ellipse">
            <a:avLst/>
          </a:prstGeom>
          <a:solidFill>
            <a:srgbClr val="FFFFFF"/>
          </a:solidFill>
          <a:ln w="12700">
            <a:solidFill>
              <a:srgbClr val="000000"/>
            </a:solidFill>
            <a:prstDash val="solid"/>
          </a:ln>
        </p:spPr>
      </p:sp>
      <p:pic>
        <p:nvPicPr>
          <p:cNvPr id="10" name="Image 1" descr="https://djgurnpwsdoqjscwqbsj.supabase.co/storage/v1/object/public/presentation-templates-data/section16_arrowbox.png">    </p:cNvPr>
          <p:cNvPicPr>
            <a:picLocks noChangeAspect="1"/>
          </p:cNvPicPr>
          <p:nvPr/>
        </p:nvPicPr>
        <p:blipFill>
          <a:blip r:embed="rId3"/>
          <a:stretch>
            <a:fillRect/>
          </a:stretch>
        </p:blipFill>
        <p:spPr>
          <a:xfrm>
            <a:off x="731520" y="2288858"/>
            <a:ext cx="1463040" cy="438912"/>
          </a:xfrm>
          <a:prstGeom prst="rect">
            <a:avLst/>
          </a:prstGeom>
        </p:spPr>
      </p:pic>
      <p:sp>
        <p:nvSpPr>
          <p:cNvPr id="11" name="Text 7"/>
          <p:cNvSpPr/>
          <p:nvPr/>
        </p:nvSpPr>
        <p:spPr>
          <a:xfrm>
            <a:off x="822960" y="2288858"/>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2024</a:t>
            </a:r>
            <a:endParaRPr lang="en-US" sz="1500" dirty="0"/>
          </a:p>
        </p:txBody>
      </p:sp>
      <p:sp>
        <p:nvSpPr>
          <p:cNvPr id="12" name="Text 8"/>
          <p:cNvSpPr/>
          <p:nvPr/>
        </p:nvSpPr>
        <p:spPr>
          <a:xfrm>
            <a:off x="2286000" y="2221992"/>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Future Research Directions</a:t>
            </a:r>
            <a:endParaRPr lang="en-US" sz="1500" dirty="0"/>
          </a:p>
        </p:txBody>
      </p:sp>
      <p:sp>
        <p:nvSpPr>
          <p:cNvPr id="13" name="Text 9"/>
          <p:cNvSpPr/>
          <p:nvPr/>
        </p:nvSpPr>
        <p:spPr>
          <a:xfrm>
            <a:off x="4114800" y="2221992"/>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Looking forward to 2024, we aim to expand our research parameters to include additional variables that could provide deeper insights. Collaborations with other institutions will be key to enriching our analysis and achieving comprehensive results.</a:t>
            </a:r>
            <a:endParaRPr lang="en-US" sz="1000" dirty="0"/>
          </a:p>
        </p:txBody>
      </p:sp>
      <p:sp>
        <p:nvSpPr>
          <p:cNvPr id="14" name="Shape 10"/>
          <p:cNvSpPr/>
          <p:nvPr/>
        </p:nvSpPr>
        <p:spPr>
          <a:xfrm>
            <a:off x="530352" y="3034665"/>
            <a:ext cx="82296" cy="82296"/>
          </a:xfrm>
          <a:prstGeom prst="ellipse">
            <a:avLst/>
          </a:prstGeom>
          <a:solidFill>
            <a:srgbClr val="FFFFFF"/>
          </a:solidFill>
          <a:ln w="12700">
            <a:solidFill>
              <a:srgbClr val="000000"/>
            </a:solidFill>
            <a:prstDash val="solid"/>
          </a:ln>
        </p:spPr>
      </p:sp>
      <p:pic>
        <p:nvPicPr>
          <p:cNvPr id="15" name="Image 2" descr="https://djgurnpwsdoqjscwqbsj.supabase.co/storage/v1/object/public/presentation-templates-data/section16_arrowbox.png">    </p:cNvPr>
          <p:cNvPicPr>
            <a:picLocks noChangeAspect="1"/>
          </p:cNvPicPr>
          <p:nvPr/>
        </p:nvPicPr>
        <p:blipFill>
          <a:blip r:embed="rId4"/>
          <a:stretch>
            <a:fillRect/>
          </a:stretch>
        </p:blipFill>
        <p:spPr>
          <a:xfrm>
            <a:off x="731520" y="3163253"/>
            <a:ext cx="1463040" cy="438912"/>
          </a:xfrm>
          <a:prstGeom prst="rect">
            <a:avLst/>
          </a:prstGeom>
        </p:spPr>
      </p:pic>
      <p:sp>
        <p:nvSpPr>
          <p:cNvPr id="16" name="Text 11"/>
          <p:cNvSpPr/>
          <p:nvPr/>
        </p:nvSpPr>
        <p:spPr>
          <a:xfrm>
            <a:off x="822960" y="3163253"/>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2025</a:t>
            </a:r>
            <a:endParaRPr lang="en-US" sz="1500" dirty="0"/>
          </a:p>
        </p:txBody>
      </p:sp>
      <p:sp>
        <p:nvSpPr>
          <p:cNvPr id="17" name="Text 12"/>
          <p:cNvSpPr/>
          <p:nvPr/>
        </p:nvSpPr>
        <p:spPr>
          <a:xfrm>
            <a:off x="2286000" y="3096387"/>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Implications for Practice</a:t>
            </a:r>
            <a:endParaRPr lang="en-US" sz="1500" dirty="0"/>
          </a:p>
        </p:txBody>
      </p:sp>
      <p:sp>
        <p:nvSpPr>
          <p:cNvPr id="18" name="Text 13"/>
          <p:cNvSpPr/>
          <p:nvPr/>
        </p:nvSpPr>
        <p:spPr>
          <a:xfrm>
            <a:off x="4114800" y="3096387"/>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By 2025, the findings from our studies are expected to influence policy decisions and strategic planning within our field. Emphasizing the practical applications of our research will ensure that our contributions lead to tangible improvements in the relevant sectors.</a:t>
            </a:r>
            <a:endParaRPr lang="en-US"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360045"/>
            <a:ext cx="8229600" cy="457200"/>
          </a:xfrm>
          <a:prstGeom prst="rect">
            <a:avLst/>
          </a:prstGeom>
          <a:noFill/>
          <a:ln/>
        </p:spPr>
        <p:txBody>
          <a:bodyPr wrap="square" rtlCol="0" anchor="b"/>
          <a:lstStyle/>
          <a:p>
            <a:pPr indent="0" marL="0">
              <a:lnSpc>
                <a:spcPts val="3500"/>
              </a:lnSpc>
              <a:buNone/>
            </a:pPr>
            <a:r>
              <a:rPr lang="en-US" sz="3000" b="1" dirty="0">
                <a:solidFill>
                  <a:srgbClr val="000000"/>
                </a:solidFill>
                <a:latin typeface="Plus Jakarta Sans" pitchFamily="34" charset="0"/>
                <a:ea typeface="Plus Jakarta Sans" pitchFamily="34" charset="-122"/>
                <a:cs typeface="Plus Jakarta Sans" pitchFamily="34" charset="-120"/>
              </a:rPr>
              <a:t>Table of content</a:t>
            </a:r>
            <a:endParaRPr lang="en-US" sz="3000" dirty="0"/>
          </a:p>
        </p:txBody>
      </p:sp>
      <p:pic>
        <p:nvPicPr>
          <p:cNvPr id="3" name="Image 0" descr="https://djgurnpwsdoqjscwqbsj.supabase.co/storage/v1/object/public/presentation-templates-data/section16_tableOfCont_box.png">    </p:cNvPr>
          <p:cNvPicPr>
            <a:picLocks noChangeAspect="1"/>
          </p:cNvPicPr>
          <p:nvPr/>
        </p:nvPicPr>
        <p:blipFill>
          <a:blip r:embed="rId2"/>
          <a:stretch>
            <a:fillRect/>
          </a:stretch>
        </p:blipFill>
        <p:spPr>
          <a:xfrm>
            <a:off x="182880" y="1028700"/>
            <a:ext cx="4206240" cy="514350"/>
          </a:xfrm>
          <a:prstGeom prst="rect">
            <a:avLst/>
          </a:prstGeom>
        </p:spPr>
      </p:pic>
      <p:pic>
        <p:nvPicPr>
          <p:cNvPr id="4" name="Image 1" descr="https://djgurnpwsdoqjscwqbsj.supabase.co/storage/v1/object/public/presentation-templates-data/section16_no_box.png">    </p:cNvPr>
          <p:cNvPicPr>
            <a:picLocks noChangeAspect="1"/>
          </p:cNvPicPr>
          <p:nvPr/>
        </p:nvPicPr>
        <p:blipFill>
          <a:blip r:embed="rId3"/>
          <a:stretch>
            <a:fillRect/>
          </a:stretch>
        </p:blipFill>
        <p:spPr>
          <a:xfrm>
            <a:off x="274320" y="1080135"/>
            <a:ext cx="411480" cy="411480"/>
          </a:xfrm>
          <a:prstGeom prst="rect">
            <a:avLst/>
          </a:prstGeom>
        </p:spPr>
      </p:pic>
      <p:sp>
        <p:nvSpPr>
          <p:cNvPr id="5" name="Text 1"/>
          <p:cNvSpPr/>
          <p:nvPr/>
        </p:nvSpPr>
        <p:spPr>
          <a:xfrm>
            <a:off x="274320" y="1131570"/>
            <a:ext cx="411480" cy="360045"/>
          </a:xfrm>
          <a:prstGeom prst="rect">
            <a:avLst/>
          </a:prstGeom>
          <a:noFill/>
          <a:ln/>
        </p:spPr>
        <p:txBody>
          <a:bodyPr wrap="square" rtlCol="0" anchor="ctr"/>
          <a:lstStyle/>
          <a:p>
            <a:pPr algn="ctr" indent="0" marL="0">
              <a:buNone/>
            </a:pPr>
            <a:r>
              <a:rPr lang="en-US" sz="1300" b="1" dirty="0">
                <a:solidFill>
                  <a:srgbClr val="FFFFFF"/>
                </a:solidFill>
                <a:latin typeface="Plus Jakarta Sans" pitchFamily="34" charset="0"/>
                <a:ea typeface="Plus Jakarta Sans" pitchFamily="34" charset="-122"/>
                <a:cs typeface="Plus Jakarta Sans" pitchFamily="34" charset="-120"/>
              </a:rPr>
              <a:t>01</a:t>
            </a:r>
            <a:endParaRPr lang="en-US" sz="1300" dirty="0"/>
          </a:p>
        </p:txBody>
      </p:sp>
      <p:sp>
        <p:nvSpPr>
          <p:cNvPr id="6" name="Text 2"/>
          <p:cNvSpPr/>
          <p:nvPr/>
        </p:nvSpPr>
        <p:spPr>
          <a:xfrm>
            <a:off x="731520" y="1080135"/>
            <a:ext cx="3017520" cy="411480"/>
          </a:xfrm>
          <a:prstGeom prst="rect">
            <a:avLst/>
          </a:prstGeom>
          <a:noFill/>
          <a:ln/>
        </p:spPr>
        <p:txBody>
          <a:bodyPr wrap="square" rtlCol="0" anchor="ctr"/>
          <a:lstStyle/>
          <a:p>
            <a:pPr algn="l" indent="0" marL="0">
              <a:buNone/>
            </a:pPr>
            <a:r>
              <a:rPr lang="en-US" sz="1300" b="1" dirty="0">
                <a:solidFill>
                  <a:srgbClr val="000000"/>
                </a:solidFill>
                <a:latin typeface="Plus Jakarta Sans" pitchFamily="34" charset="0"/>
                <a:ea typeface="Plus Jakarta Sans" pitchFamily="34" charset="-122"/>
                <a:cs typeface="Plus Jakarta Sans" pitchFamily="34" charset="-120"/>
              </a:rPr>
              <a:t>Essential Data Science Libraries</a:t>
            </a:r>
            <a:endParaRPr lang="en-US" sz="1300" dirty="0"/>
          </a:p>
        </p:txBody>
      </p:sp>
      <p:pic>
        <p:nvPicPr>
          <p:cNvPr id="7" name="Image 2" descr="https://djgurnpwsdoqjscwqbsj.supabase.co/storage/v1/object/public/presentation-templates-data/section16_Button%20Arrow.png">    </p:cNvPr>
          <p:cNvPicPr>
            <a:picLocks noChangeAspect="1"/>
          </p:cNvPicPr>
          <p:nvPr/>
        </p:nvPicPr>
        <p:blipFill>
          <a:blip r:embed="rId4"/>
          <a:stretch>
            <a:fillRect/>
          </a:stretch>
        </p:blipFill>
        <p:spPr>
          <a:xfrm>
            <a:off x="4069080" y="1157288"/>
            <a:ext cx="274320" cy="257175"/>
          </a:xfrm>
          <a:prstGeom prst="rect">
            <a:avLst/>
          </a:prstGeom>
        </p:spPr>
      </p:pic>
      <p:pic>
        <p:nvPicPr>
          <p:cNvPr id="8" name="Image 3" descr="https://djgurnpwsdoqjscwqbsj.supabase.co/storage/v1/object/public/presentation-templates-data/section16_tableOfCont_box.png">    </p:cNvPr>
          <p:cNvPicPr>
            <a:picLocks noChangeAspect="1"/>
          </p:cNvPicPr>
          <p:nvPr/>
        </p:nvPicPr>
        <p:blipFill>
          <a:blip r:embed="rId5"/>
          <a:stretch>
            <a:fillRect/>
          </a:stretch>
        </p:blipFill>
        <p:spPr>
          <a:xfrm>
            <a:off x="4480560" y="1028700"/>
            <a:ext cx="4206240" cy="514350"/>
          </a:xfrm>
          <a:prstGeom prst="rect">
            <a:avLst/>
          </a:prstGeom>
        </p:spPr>
      </p:pic>
      <p:pic>
        <p:nvPicPr>
          <p:cNvPr id="9" name="Image 4" descr="https://djgurnpwsdoqjscwqbsj.supabase.co/storage/v1/object/public/presentation-templates-data/section16_no_box.png">    </p:cNvPr>
          <p:cNvPicPr>
            <a:picLocks noChangeAspect="1"/>
          </p:cNvPicPr>
          <p:nvPr/>
        </p:nvPicPr>
        <p:blipFill>
          <a:blip r:embed="rId6"/>
          <a:stretch>
            <a:fillRect/>
          </a:stretch>
        </p:blipFill>
        <p:spPr>
          <a:xfrm>
            <a:off x="4572000" y="1080135"/>
            <a:ext cx="411480" cy="411480"/>
          </a:xfrm>
          <a:prstGeom prst="rect">
            <a:avLst/>
          </a:prstGeom>
        </p:spPr>
      </p:pic>
      <p:sp>
        <p:nvSpPr>
          <p:cNvPr id="10" name="Text 3"/>
          <p:cNvSpPr/>
          <p:nvPr/>
        </p:nvSpPr>
        <p:spPr>
          <a:xfrm>
            <a:off x="4572000" y="1131570"/>
            <a:ext cx="411480" cy="360045"/>
          </a:xfrm>
          <a:prstGeom prst="rect">
            <a:avLst/>
          </a:prstGeom>
          <a:noFill/>
          <a:ln/>
        </p:spPr>
        <p:txBody>
          <a:bodyPr wrap="square" rtlCol="0" anchor="ctr"/>
          <a:lstStyle/>
          <a:p>
            <a:pPr algn="ctr" indent="0" marL="0">
              <a:buNone/>
            </a:pPr>
            <a:r>
              <a:rPr lang="en-US" sz="1300" b="1" dirty="0">
                <a:solidFill>
                  <a:srgbClr val="FFFFFF"/>
                </a:solidFill>
                <a:latin typeface="Plus Jakarta Sans" pitchFamily="34" charset="0"/>
                <a:ea typeface="Plus Jakarta Sans" pitchFamily="34" charset="-122"/>
                <a:cs typeface="Plus Jakarta Sans" pitchFamily="34" charset="-120"/>
              </a:rPr>
              <a:t>02</a:t>
            </a:r>
            <a:endParaRPr lang="en-US" sz="1300" dirty="0"/>
          </a:p>
        </p:txBody>
      </p:sp>
      <p:sp>
        <p:nvSpPr>
          <p:cNvPr id="11" name="Text 4"/>
          <p:cNvSpPr/>
          <p:nvPr/>
        </p:nvSpPr>
        <p:spPr>
          <a:xfrm>
            <a:off x="5029200" y="1080135"/>
            <a:ext cx="3017520" cy="411480"/>
          </a:xfrm>
          <a:prstGeom prst="rect">
            <a:avLst/>
          </a:prstGeom>
          <a:noFill/>
          <a:ln/>
        </p:spPr>
        <p:txBody>
          <a:bodyPr wrap="square" rtlCol="0" anchor="ctr"/>
          <a:lstStyle/>
          <a:p>
            <a:pPr algn="l" indent="0" marL="0">
              <a:buNone/>
            </a:pPr>
            <a:r>
              <a:rPr lang="en-US" sz="1300" b="1" dirty="0">
                <a:solidFill>
                  <a:srgbClr val="000000"/>
                </a:solidFill>
                <a:latin typeface="Plus Jakarta Sans" pitchFamily="34" charset="0"/>
                <a:ea typeface="Plus Jakarta Sans" pitchFamily="34" charset="-122"/>
                <a:cs typeface="Plus Jakarta Sans" pitchFamily="34" charset="-120"/>
              </a:rPr>
              <a:t>Step-by-Step Loading of Coffee Sales Dataset</a:t>
            </a:r>
            <a:endParaRPr lang="en-US" sz="1300" dirty="0"/>
          </a:p>
        </p:txBody>
      </p:sp>
      <p:pic>
        <p:nvPicPr>
          <p:cNvPr id="12" name="Image 5" descr="https://djgurnpwsdoqjscwqbsj.supabase.co/storage/v1/object/public/presentation-templates-data/section16_Button%20Arrow.png">    </p:cNvPr>
          <p:cNvPicPr>
            <a:picLocks noChangeAspect="1"/>
          </p:cNvPicPr>
          <p:nvPr/>
        </p:nvPicPr>
        <p:blipFill>
          <a:blip r:embed="rId7"/>
          <a:stretch>
            <a:fillRect/>
          </a:stretch>
        </p:blipFill>
        <p:spPr>
          <a:xfrm>
            <a:off x="8366760" y="1157288"/>
            <a:ext cx="274320" cy="257175"/>
          </a:xfrm>
          <a:prstGeom prst="rect">
            <a:avLst/>
          </a:prstGeom>
        </p:spPr>
      </p:pic>
      <p:pic>
        <p:nvPicPr>
          <p:cNvPr id="13" name="Image 6" descr="https://djgurnpwsdoqjscwqbsj.supabase.co/storage/v1/object/public/presentation-templates-data/section16_tableOfCont_box.png">    </p:cNvPr>
          <p:cNvPicPr>
            <a:picLocks noChangeAspect="1"/>
          </p:cNvPicPr>
          <p:nvPr/>
        </p:nvPicPr>
        <p:blipFill>
          <a:blip r:embed="rId8"/>
          <a:stretch>
            <a:fillRect/>
          </a:stretch>
        </p:blipFill>
        <p:spPr>
          <a:xfrm>
            <a:off x="182880" y="1748790"/>
            <a:ext cx="4206240" cy="514350"/>
          </a:xfrm>
          <a:prstGeom prst="rect">
            <a:avLst/>
          </a:prstGeom>
        </p:spPr>
      </p:pic>
      <p:pic>
        <p:nvPicPr>
          <p:cNvPr id="14" name="Image 7" descr="https://djgurnpwsdoqjscwqbsj.supabase.co/storage/v1/object/public/presentation-templates-data/section16_no_box.png">    </p:cNvPr>
          <p:cNvPicPr>
            <a:picLocks noChangeAspect="1"/>
          </p:cNvPicPr>
          <p:nvPr/>
        </p:nvPicPr>
        <p:blipFill>
          <a:blip r:embed="rId9"/>
          <a:stretch>
            <a:fillRect/>
          </a:stretch>
        </p:blipFill>
        <p:spPr>
          <a:xfrm>
            <a:off x="274320" y="1800225"/>
            <a:ext cx="411480" cy="411480"/>
          </a:xfrm>
          <a:prstGeom prst="rect">
            <a:avLst/>
          </a:prstGeom>
        </p:spPr>
      </p:pic>
      <p:sp>
        <p:nvSpPr>
          <p:cNvPr id="15" name="Text 5"/>
          <p:cNvSpPr/>
          <p:nvPr/>
        </p:nvSpPr>
        <p:spPr>
          <a:xfrm>
            <a:off x="274320" y="1851660"/>
            <a:ext cx="411480" cy="360045"/>
          </a:xfrm>
          <a:prstGeom prst="rect">
            <a:avLst/>
          </a:prstGeom>
          <a:noFill/>
          <a:ln/>
        </p:spPr>
        <p:txBody>
          <a:bodyPr wrap="square" rtlCol="0" anchor="ctr"/>
          <a:lstStyle/>
          <a:p>
            <a:pPr algn="ctr" indent="0" marL="0">
              <a:buNone/>
            </a:pPr>
            <a:r>
              <a:rPr lang="en-US" sz="1300" b="1" dirty="0">
                <a:solidFill>
                  <a:srgbClr val="FFFFFF"/>
                </a:solidFill>
                <a:latin typeface="Plus Jakarta Sans" pitchFamily="34" charset="0"/>
                <a:ea typeface="Plus Jakarta Sans" pitchFamily="34" charset="-122"/>
                <a:cs typeface="Plus Jakarta Sans" pitchFamily="34" charset="-120"/>
              </a:rPr>
              <a:t>03</a:t>
            </a:r>
            <a:endParaRPr lang="en-US" sz="1300" dirty="0"/>
          </a:p>
        </p:txBody>
      </p:sp>
      <p:sp>
        <p:nvSpPr>
          <p:cNvPr id="16" name="Text 6"/>
          <p:cNvSpPr/>
          <p:nvPr/>
        </p:nvSpPr>
        <p:spPr>
          <a:xfrm>
            <a:off x="731520" y="1800225"/>
            <a:ext cx="3017520" cy="411480"/>
          </a:xfrm>
          <a:prstGeom prst="rect">
            <a:avLst/>
          </a:prstGeom>
          <a:noFill/>
          <a:ln/>
        </p:spPr>
        <p:txBody>
          <a:bodyPr wrap="square" rtlCol="0" anchor="ctr"/>
          <a:lstStyle/>
          <a:p>
            <a:pPr algn="l" indent="0" marL="0">
              <a:buNone/>
            </a:pPr>
            <a:r>
              <a:rPr lang="en-US" sz="1300" b="1" dirty="0">
                <a:solidFill>
                  <a:srgbClr val="000000"/>
                </a:solidFill>
                <a:latin typeface="Plus Jakarta Sans" pitchFamily="34" charset="0"/>
                <a:ea typeface="Plus Jakarta Sans" pitchFamily="34" charset="-122"/>
                <a:cs typeface="Plus Jakarta Sans" pitchFamily="34" charset="-120"/>
              </a:rPr>
              <a:t>Data Preprocessing Essentials</a:t>
            </a:r>
            <a:endParaRPr lang="en-US" sz="1300" dirty="0"/>
          </a:p>
        </p:txBody>
      </p:sp>
      <p:pic>
        <p:nvPicPr>
          <p:cNvPr id="17" name="Image 8" descr="https://djgurnpwsdoqjscwqbsj.supabase.co/storage/v1/object/public/presentation-templates-data/section16_Button%20Arrow.png">    </p:cNvPr>
          <p:cNvPicPr>
            <a:picLocks noChangeAspect="1"/>
          </p:cNvPicPr>
          <p:nvPr/>
        </p:nvPicPr>
        <p:blipFill>
          <a:blip r:embed="rId10"/>
          <a:stretch>
            <a:fillRect/>
          </a:stretch>
        </p:blipFill>
        <p:spPr>
          <a:xfrm>
            <a:off x="4069080" y="1877378"/>
            <a:ext cx="274320" cy="257175"/>
          </a:xfrm>
          <a:prstGeom prst="rect">
            <a:avLst/>
          </a:prstGeom>
        </p:spPr>
      </p:pic>
      <p:pic>
        <p:nvPicPr>
          <p:cNvPr id="18" name="Image 9" descr="https://djgurnpwsdoqjscwqbsj.supabase.co/storage/v1/object/public/presentation-templates-data/section16_tableOfCont_box.png">    </p:cNvPr>
          <p:cNvPicPr>
            <a:picLocks noChangeAspect="1"/>
          </p:cNvPicPr>
          <p:nvPr/>
        </p:nvPicPr>
        <p:blipFill>
          <a:blip r:embed="rId11"/>
          <a:stretch>
            <a:fillRect/>
          </a:stretch>
        </p:blipFill>
        <p:spPr>
          <a:xfrm>
            <a:off x="4480560" y="1748790"/>
            <a:ext cx="4206240" cy="514350"/>
          </a:xfrm>
          <a:prstGeom prst="rect">
            <a:avLst/>
          </a:prstGeom>
        </p:spPr>
      </p:pic>
      <p:pic>
        <p:nvPicPr>
          <p:cNvPr id="19" name="Image 10" descr="https://djgurnpwsdoqjscwqbsj.supabase.co/storage/v1/object/public/presentation-templates-data/section16_no_box.png">    </p:cNvPr>
          <p:cNvPicPr>
            <a:picLocks noChangeAspect="1"/>
          </p:cNvPicPr>
          <p:nvPr/>
        </p:nvPicPr>
        <p:blipFill>
          <a:blip r:embed="rId12"/>
          <a:stretch>
            <a:fillRect/>
          </a:stretch>
        </p:blipFill>
        <p:spPr>
          <a:xfrm>
            <a:off x="4572000" y="1800225"/>
            <a:ext cx="411480" cy="411480"/>
          </a:xfrm>
          <a:prstGeom prst="rect">
            <a:avLst/>
          </a:prstGeom>
        </p:spPr>
      </p:pic>
      <p:sp>
        <p:nvSpPr>
          <p:cNvPr id="20" name="Text 7"/>
          <p:cNvSpPr/>
          <p:nvPr/>
        </p:nvSpPr>
        <p:spPr>
          <a:xfrm>
            <a:off x="4572000" y="1851660"/>
            <a:ext cx="411480" cy="360045"/>
          </a:xfrm>
          <a:prstGeom prst="rect">
            <a:avLst/>
          </a:prstGeom>
          <a:noFill/>
          <a:ln/>
        </p:spPr>
        <p:txBody>
          <a:bodyPr wrap="square" rtlCol="0" anchor="ctr"/>
          <a:lstStyle/>
          <a:p>
            <a:pPr algn="ctr" indent="0" marL="0">
              <a:buNone/>
            </a:pPr>
            <a:r>
              <a:rPr lang="en-US" sz="1300" b="1" dirty="0">
                <a:solidFill>
                  <a:srgbClr val="FFFFFF"/>
                </a:solidFill>
                <a:latin typeface="Plus Jakarta Sans" pitchFamily="34" charset="0"/>
                <a:ea typeface="Plus Jakarta Sans" pitchFamily="34" charset="-122"/>
                <a:cs typeface="Plus Jakarta Sans" pitchFamily="34" charset="-120"/>
              </a:rPr>
              <a:t>04</a:t>
            </a:r>
            <a:endParaRPr lang="en-US" sz="1300" dirty="0"/>
          </a:p>
        </p:txBody>
      </p:sp>
      <p:sp>
        <p:nvSpPr>
          <p:cNvPr id="21" name="Text 8"/>
          <p:cNvSpPr/>
          <p:nvPr/>
        </p:nvSpPr>
        <p:spPr>
          <a:xfrm>
            <a:off x="5029200" y="1800225"/>
            <a:ext cx="3017520" cy="411480"/>
          </a:xfrm>
          <a:prstGeom prst="rect">
            <a:avLst/>
          </a:prstGeom>
          <a:noFill/>
          <a:ln/>
        </p:spPr>
        <p:txBody>
          <a:bodyPr wrap="square" rtlCol="0" anchor="ctr"/>
          <a:lstStyle/>
          <a:p>
            <a:pPr algn="l" indent="0" marL="0">
              <a:buNone/>
            </a:pPr>
            <a:r>
              <a:rPr lang="en-US" sz="1300" b="1" dirty="0">
                <a:solidFill>
                  <a:srgbClr val="000000"/>
                </a:solidFill>
                <a:latin typeface="Plus Jakarta Sans" pitchFamily="34" charset="0"/>
                <a:ea typeface="Plus Jakarta Sans" pitchFamily="34" charset="-122"/>
                <a:cs typeface="Plus Jakarta Sans" pitchFamily="34" charset="-120"/>
              </a:rPr>
              <a:t>Feature Engineering Techniques</a:t>
            </a:r>
            <a:endParaRPr lang="en-US" sz="1300" dirty="0"/>
          </a:p>
        </p:txBody>
      </p:sp>
      <p:pic>
        <p:nvPicPr>
          <p:cNvPr id="22" name="Image 11" descr="https://djgurnpwsdoqjscwqbsj.supabase.co/storage/v1/object/public/presentation-templates-data/section16_Button%20Arrow.png">    </p:cNvPr>
          <p:cNvPicPr>
            <a:picLocks noChangeAspect="1"/>
          </p:cNvPicPr>
          <p:nvPr/>
        </p:nvPicPr>
        <p:blipFill>
          <a:blip r:embed="rId13"/>
          <a:stretch>
            <a:fillRect/>
          </a:stretch>
        </p:blipFill>
        <p:spPr>
          <a:xfrm>
            <a:off x="8366760" y="1877378"/>
            <a:ext cx="274320" cy="257175"/>
          </a:xfrm>
          <a:prstGeom prst="rect">
            <a:avLst/>
          </a:prstGeom>
        </p:spPr>
      </p:pic>
      <p:pic>
        <p:nvPicPr>
          <p:cNvPr id="23" name="Image 12" descr="https://djgurnpwsdoqjscwqbsj.supabase.co/storage/v1/object/public/presentation-templates-data/section16_tableOfCont_box.png">    </p:cNvPr>
          <p:cNvPicPr>
            <a:picLocks noChangeAspect="1"/>
          </p:cNvPicPr>
          <p:nvPr/>
        </p:nvPicPr>
        <p:blipFill>
          <a:blip r:embed="rId14"/>
          <a:stretch>
            <a:fillRect/>
          </a:stretch>
        </p:blipFill>
        <p:spPr>
          <a:xfrm>
            <a:off x="182880" y="2468880"/>
            <a:ext cx="4206240" cy="514350"/>
          </a:xfrm>
          <a:prstGeom prst="rect">
            <a:avLst/>
          </a:prstGeom>
        </p:spPr>
      </p:pic>
      <p:pic>
        <p:nvPicPr>
          <p:cNvPr id="24" name="Image 13" descr="https://djgurnpwsdoqjscwqbsj.supabase.co/storage/v1/object/public/presentation-templates-data/section16_no_box.png">    </p:cNvPr>
          <p:cNvPicPr>
            <a:picLocks noChangeAspect="1"/>
          </p:cNvPicPr>
          <p:nvPr/>
        </p:nvPicPr>
        <p:blipFill>
          <a:blip r:embed="rId15"/>
          <a:stretch>
            <a:fillRect/>
          </a:stretch>
        </p:blipFill>
        <p:spPr>
          <a:xfrm>
            <a:off x="274320" y="2520315"/>
            <a:ext cx="411480" cy="411480"/>
          </a:xfrm>
          <a:prstGeom prst="rect">
            <a:avLst/>
          </a:prstGeom>
        </p:spPr>
      </p:pic>
      <p:sp>
        <p:nvSpPr>
          <p:cNvPr id="25" name="Text 9"/>
          <p:cNvSpPr/>
          <p:nvPr/>
        </p:nvSpPr>
        <p:spPr>
          <a:xfrm>
            <a:off x="274320" y="2571750"/>
            <a:ext cx="411480" cy="360045"/>
          </a:xfrm>
          <a:prstGeom prst="rect">
            <a:avLst/>
          </a:prstGeom>
          <a:noFill/>
          <a:ln/>
        </p:spPr>
        <p:txBody>
          <a:bodyPr wrap="square" rtlCol="0" anchor="ctr"/>
          <a:lstStyle/>
          <a:p>
            <a:pPr algn="ctr" indent="0" marL="0">
              <a:buNone/>
            </a:pPr>
            <a:r>
              <a:rPr lang="en-US" sz="1300" b="1" dirty="0">
                <a:solidFill>
                  <a:srgbClr val="FFFFFF"/>
                </a:solidFill>
                <a:latin typeface="Plus Jakarta Sans" pitchFamily="34" charset="0"/>
                <a:ea typeface="Plus Jakarta Sans" pitchFamily="34" charset="-122"/>
                <a:cs typeface="Plus Jakarta Sans" pitchFamily="34" charset="-120"/>
              </a:rPr>
              <a:t>05</a:t>
            </a:r>
            <a:endParaRPr lang="en-US" sz="1300" dirty="0"/>
          </a:p>
        </p:txBody>
      </p:sp>
      <p:sp>
        <p:nvSpPr>
          <p:cNvPr id="26" name="Text 10"/>
          <p:cNvSpPr/>
          <p:nvPr/>
        </p:nvSpPr>
        <p:spPr>
          <a:xfrm>
            <a:off x="731520" y="2520315"/>
            <a:ext cx="3017520" cy="411480"/>
          </a:xfrm>
          <a:prstGeom prst="rect">
            <a:avLst/>
          </a:prstGeom>
          <a:noFill/>
          <a:ln/>
        </p:spPr>
        <p:txBody>
          <a:bodyPr wrap="square" rtlCol="0" anchor="ctr"/>
          <a:lstStyle/>
          <a:p>
            <a:pPr algn="l" indent="0" marL="0">
              <a:buNone/>
            </a:pPr>
            <a:r>
              <a:rPr lang="en-US" sz="1300" b="1" dirty="0">
                <a:solidFill>
                  <a:srgbClr val="000000"/>
                </a:solidFill>
                <a:latin typeface="Plus Jakarta Sans" pitchFamily="34" charset="0"/>
                <a:ea typeface="Plus Jakarta Sans" pitchFamily="34" charset="-122"/>
                <a:cs typeface="Plus Jakarta Sans" pitchFamily="34" charset="-120"/>
              </a:rPr>
              <a:t>Understanding Our Data Insights</a:t>
            </a:r>
            <a:endParaRPr lang="en-US" sz="1300" dirty="0"/>
          </a:p>
        </p:txBody>
      </p:sp>
      <p:pic>
        <p:nvPicPr>
          <p:cNvPr id="27" name="Image 14" descr="https://djgurnpwsdoqjscwqbsj.supabase.co/storage/v1/object/public/presentation-templates-data/section16_Button%20Arrow.png">    </p:cNvPr>
          <p:cNvPicPr>
            <a:picLocks noChangeAspect="1"/>
          </p:cNvPicPr>
          <p:nvPr/>
        </p:nvPicPr>
        <p:blipFill>
          <a:blip r:embed="rId16"/>
          <a:stretch>
            <a:fillRect/>
          </a:stretch>
        </p:blipFill>
        <p:spPr>
          <a:xfrm>
            <a:off x="4069080" y="2597468"/>
            <a:ext cx="274320" cy="257175"/>
          </a:xfrm>
          <a:prstGeom prst="rect">
            <a:avLst/>
          </a:prstGeom>
        </p:spPr>
      </p:pic>
      <p:pic>
        <p:nvPicPr>
          <p:cNvPr id="28" name="Image 15" descr="https://djgurnpwsdoqjscwqbsj.supabase.co/storage/v1/object/public/presentation-templates-data/section16_tableOfCont_box.png">    </p:cNvPr>
          <p:cNvPicPr>
            <a:picLocks noChangeAspect="1"/>
          </p:cNvPicPr>
          <p:nvPr/>
        </p:nvPicPr>
        <p:blipFill>
          <a:blip r:embed="rId17"/>
          <a:stretch>
            <a:fillRect/>
          </a:stretch>
        </p:blipFill>
        <p:spPr>
          <a:xfrm>
            <a:off x="4480560" y="2468880"/>
            <a:ext cx="4206240" cy="514350"/>
          </a:xfrm>
          <a:prstGeom prst="rect">
            <a:avLst/>
          </a:prstGeom>
        </p:spPr>
      </p:pic>
      <p:pic>
        <p:nvPicPr>
          <p:cNvPr id="29" name="Image 16" descr="https://djgurnpwsdoqjscwqbsj.supabase.co/storage/v1/object/public/presentation-templates-data/section16_no_box.png">    </p:cNvPr>
          <p:cNvPicPr>
            <a:picLocks noChangeAspect="1"/>
          </p:cNvPicPr>
          <p:nvPr/>
        </p:nvPicPr>
        <p:blipFill>
          <a:blip r:embed="rId18"/>
          <a:stretch>
            <a:fillRect/>
          </a:stretch>
        </p:blipFill>
        <p:spPr>
          <a:xfrm>
            <a:off x="4572000" y="2520315"/>
            <a:ext cx="411480" cy="411480"/>
          </a:xfrm>
          <a:prstGeom prst="rect">
            <a:avLst/>
          </a:prstGeom>
        </p:spPr>
      </p:pic>
      <p:sp>
        <p:nvSpPr>
          <p:cNvPr id="30" name="Text 11"/>
          <p:cNvSpPr/>
          <p:nvPr/>
        </p:nvSpPr>
        <p:spPr>
          <a:xfrm>
            <a:off x="4572000" y="2571750"/>
            <a:ext cx="411480" cy="360045"/>
          </a:xfrm>
          <a:prstGeom prst="rect">
            <a:avLst/>
          </a:prstGeom>
          <a:noFill/>
          <a:ln/>
        </p:spPr>
        <p:txBody>
          <a:bodyPr wrap="square" rtlCol="0" anchor="ctr"/>
          <a:lstStyle/>
          <a:p>
            <a:pPr algn="ctr" indent="0" marL="0">
              <a:buNone/>
            </a:pPr>
            <a:r>
              <a:rPr lang="en-US" sz="1300" b="1" dirty="0">
                <a:solidFill>
                  <a:srgbClr val="FFFFFF"/>
                </a:solidFill>
                <a:latin typeface="Plus Jakarta Sans" pitchFamily="34" charset="0"/>
                <a:ea typeface="Plus Jakarta Sans" pitchFamily="34" charset="-122"/>
                <a:cs typeface="Plus Jakarta Sans" pitchFamily="34" charset="-120"/>
              </a:rPr>
              <a:t>06</a:t>
            </a:r>
            <a:endParaRPr lang="en-US" sz="1300" dirty="0"/>
          </a:p>
        </p:txBody>
      </p:sp>
      <p:sp>
        <p:nvSpPr>
          <p:cNvPr id="31" name="Text 12"/>
          <p:cNvSpPr/>
          <p:nvPr/>
        </p:nvSpPr>
        <p:spPr>
          <a:xfrm>
            <a:off x="5029200" y="2520315"/>
            <a:ext cx="3017520" cy="411480"/>
          </a:xfrm>
          <a:prstGeom prst="rect">
            <a:avLst/>
          </a:prstGeom>
          <a:noFill/>
          <a:ln/>
        </p:spPr>
        <p:txBody>
          <a:bodyPr wrap="square" rtlCol="0" anchor="ctr"/>
          <a:lstStyle/>
          <a:p>
            <a:pPr algn="l" indent="0" marL="0">
              <a:buNone/>
            </a:pPr>
            <a:r>
              <a:rPr lang="en-US" sz="1300" b="1" dirty="0">
                <a:solidFill>
                  <a:srgbClr val="000000"/>
                </a:solidFill>
                <a:latin typeface="Plus Jakarta Sans" pitchFamily="34" charset="0"/>
                <a:ea typeface="Plus Jakarta Sans" pitchFamily="34" charset="-122"/>
                <a:cs typeface="Plus Jakarta Sans" pitchFamily="34" charset="-120"/>
              </a:rPr>
              <a:t>Unveiling Outliers: Boxplots in Action</a:t>
            </a:r>
            <a:endParaRPr lang="en-US" sz="1300" dirty="0"/>
          </a:p>
        </p:txBody>
      </p:sp>
      <p:pic>
        <p:nvPicPr>
          <p:cNvPr id="32" name="Image 17" descr="https://djgurnpwsdoqjscwqbsj.supabase.co/storage/v1/object/public/presentation-templates-data/section16_Button%20Arrow.png">    </p:cNvPr>
          <p:cNvPicPr>
            <a:picLocks noChangeAspect="1"/>
          </p:cNvPicPr>
          <p:nvPr/>
        </p:nvPicPr>
        <p:blipFill>
          <a:blip r:embed="rId19"/>
          <a:stretch>
            <a:fillRect/>
          </a:stretch>
        </p:blipFill>
        <p:spPr>
          <a:xfrm>
            <a:off x="8366760" y="2597468"/>
            <a:ext cx="274320" cy="257175"/>
          </a:xfrm>
          <a:prstGeom prst="rect">
            <a:avLst/>
          </a:prstGeom>
        </p:spPr>
      </p:pic>
      <p:pic>
        <p:nvPicPr>
          <p:cNvPr id="33" name="Image 18" descr="https://djgurnpwsdoqjscwqbsj.supabase.co/storage/v1/object/public/presentation-templates-data/section16_tableOfCont_box.png">    </p:cNvPr>
          <p:cNvPicPr>
            <a:picLocks noChangeAspect="1"/>
          </p:cNvPicPr>
          <p:nvPr/>
        </p:nvPicPr>
        <p:blipFill>
          <a:blip r:embed="rId20"/>
          <a:stretch>
            <a:fillRect/>
          </a:stretch>
        </p:blipFill>
        <p:spPr>
          <a:xfrm>
            <a:off x="182880" y="3188970"/>
            <a:ext cx="4206240" cy="514350"/>
          </a:xfrm>
          <a:prstGeom prst="rect">
            <a:avLst/>
          </a:prstGeom>
        </p:spPr>
      </p:pic>
      <p:pic>
        <p:nvPicPr>
          <p:cNvPr id="34" name="Image 19" descr="https://djgurnpwsdoqjscwqbsj.supabase.co/storage/v1/object/public/presentation-templates-data/section16_no_box.png">    </p:cNvPr>
          <p:cNvPicPr>
            <a:picLocks noChangeAspect="1"/>
          </p:cNvPicPr>
          <p:nvPr/>
        </p:nvPicPr>
        <p:blipFill>
          <a:blip r:embed="rId21"/>
          <a:stretch>
            <a:fillRect/>
          </a:stretch>
        </p:blipFill>
        <p:spPr>
          <a:xfrm>
            <a:off x="274320" y="3240405"/>
            <a:ext cx="411480" cy="411480"/>
          </a:xfrm>
          <a:prstGeom prst="rect">
            <a:avLst/>
          </a:prstGeom>
        </p:spPr>
      </p:pic>
      <p:sp>
        <p:nvSpPr>
          <p:cNvPr id="35" name="Text 13"/>
          <p:cNvSpPr/>
          <p:nvPr/>
        </p:nvSpPr>
        <p:spPr>
          <a:xfrm>
            <a:off x="274320" y="3291840"/>
            <a:ext cx="411480" cy="360045"/>
          </a:xfrm>
          <a:prstGeom prst="rect">
            <a:avLst/>
          </a:prstGeom>
          <a:noFill/>
          <a:ln/>
        </p:spPr>
        <p:txBody>
          <a:bodyPr wrap="square" rtlCol="0" anchor="ctr"/>
          <a:lstStyle/>
          <a:p>
            <a:pPr algn="ctr" indent="0" marL="0">
              <a:buNone/>
            </a:pPr>
            <a:r>
              <a:rPr lang="en-US" sz="1300" b="1" dirty="0">
                <a:solidFill>
                  <a:srgbClr val="FFFFFF"/>
                </a:solidFill>
                <a:latin typeface="Plus Jakarta Sans" pitchFamily="34" charset="0"/>
                <a:ea typeface="Plus Jakarta Sans" pitchFamily="34" charset="-122"/>
                <a:cs typeface="Plus Jakarta Sans" pitchFamily="34" charset="-120"/>
              </a:rPr>
              <a:t>07</a:t>
            </a:r>
            <a:endParaRPr lang="en-US" sz="1300" dirty="0"/>
          </a:p>
        </p:txBody>
      </p:sp>
      <p:sp>
        <p:nvSpPr>
          <p:cNvPr id="36" name="Text 14"/>
          <p:cNvSpPr/>
          <p:nvPr/>
        </p:nvSpPr>
        <p:spPr>
          <a:xfrm>
            <a:off x="731520" y="3240405"/>
            <a:ext cx="3017520" cy="411480"/>
          </a:xfrm>
          <a:prstGeom prst="rect">
            <a:avLst/>
          </a:prstGeom>
          <a:noFill/>
          <a:ln/>
        </p:spPr>
        <p:txBody>
          <a:bodyPr wrap="square" rtlCol="0" anchor="ctr"/>
          <a:lstStyle/>
          <a:p>
            <a:pPr algn="l" indent="0" marL="0">
              <a:buNone/>
            </a:pPr>
            <a:r>
              <a:rPr lang="en-US" sz="1300" b="1" dirty="0">
                <a:solidFill>
                  <a:srgbClr val="000000"/>
                </a:solidFill>
                <a:latin typeface="Plus Jakarta Sans" pitchFamily="34" charset="0"/>
                <a:ea typeface="Plus Jakarta Sans" pitchFamily="34" charset="-122"/>
                <a:cs typeface="Plus Jakarta Sans" pitchFamily="34" charset="-120"/>
              </a:rPr>
              <a:t>Visualizing Variable Relationships</a:t>
            </a:r>
            <a:endParaRPr lang="en-US" sz="1300" dirty="0"/>
          </a:p>
        </p:txBody>
      </p:sp>
      <p:pic>
        <p:nvPicPr>
          <p:cNvPr id="37" name="Image 20" descr="https://djgurnpwsdoqjscwqbsj.supabase.co/storage/v1/object/public/presentation-templates-data/section16_Button%20Arrow.png">    </p:cNvPr>
          <p:cNvPicPr>
            <a:picLocks noChangeAspect="1"/>
          </p:cNvPicPr>
          <p:nvPr/>
        </p:nvPicPr>
        <p:blipFill>
          <a:blip r:embed="rId22"/>
          <a:stretch>
            <a:fillRect/>
          </a:stretch>
        </p:blipFill>
        <p:spPr>
          <a:xfrm>
            <a:off x="4069080" y="3317558"/>
            <a:ext cx="274320" cy="257175"/>
          </a:xfrm>
          <a:prstGeom prst="rect">
            <a:avLst/>
          </a:prstGeom>
        </p:spPr>
      </p:pic>
      <p:pic>
        <p:nvPicPr>
          <p:cNvPr id="38" name="Image 21" descr="https://djgurnpwsdoqjscwqbsj.supabase.co/storage/v1/object/public/presentation-templates-data/section16_tableOfCont_box.png">    </p:cNvPr>
          <p:cNvPicPr>
            <a:picLocks noChangeAspect="1"/>
          </p:cNvPicPr>
          <p:nvPr/>
        </p:nvPicPr>
        <p:blipFill>
          <a:blip r:embed="rId23"/>
          <a:stretch>
            <a:fillRect/>
          </a:stretch>
        </p:blipFill>
        <p:spPr>
          <a:xfrm>
            <a:off x="4480560" y="3188970"/>
            <a:ext cx="4206240" cy="514350"/>
          </a:xfrm>
          <a:prstGeom prst="rect">
            <a:avLst/>
          </a:prstGeom>
        </p:spPr>
      </p:pic>
      <p:pic>
        <p:nvPicPr>
          <p:cNvPr id="39" name="Image 22" descr="https://djgurnpwsdoqjscwqbsj.supabase.co/storage/v1/object/public/presentation-templates-data/section16_no_box.png">    </p:cNvPr>
          <p:cNvPicPr>
            <a:picLocks noChangeAspect="1"/>
          </p:cNvPicPr>
          <p:nvPr/>
        </p:nvPicPr>
        <p:blipFill>
          <a:blip r:embed="rId24"/>
          <a:stretch>
            <a:fillRect/>
          </a:stretch>
        </p:blipFill>
        <p:spPr>
          <a:xfrm>
            <a:off x="4572000" y="3240405"/>
            <a:ext cx="411480" cy="411480"/>
          </a:xfrm>
          <a:prstGeom prst="rect">
            <a:avLst/>
          </a:prstGeom>
        </p:spPr>
      </p:pic>
      <p:sp>
        <p:nvSpPr>
          <p:cNvPr id="40" name="Text 15"/>
          <p:cNvSpPr/>
          <p:nvPr/>
        </p:nvSpPr>
        <p:spPr>
          <a:xfrm>
            <a:off x="4572000" y="3291840"/>
            <a:ext cx="411480" cy="360045"/>
          </a:xfrm>
          <a:prstGeom prst="rect">
            <a:avLst/>
          </a:prstGeom>
          <a:noFill/>
          <a:ln/>
        </p:spPr>
        <p:txBody>
          <a:bodyPr wrap="square" rtlCol="0" anchor="ctr"/>
          <a:lstStyle/>
          <a:p>
            <a:pPr algn="ctr" indent="0" marL="0">
              <a:buNone/>
            </a:pPr>
            <a:r>
              <a:rPr lang="en-US" sz="1300" b="1" dirty="0">
                <a:solidFill>
                  <a:srgbClr val="FFFFFF"/>
                </a:solidFill>
                <a:latin typeface="Plus Jakarta Sans" pitchFamily="34" charset="0"/>
                <a:ea typeface="Plus Jakarta Sans" pitchFamily="34" charset="-122"/>
                <a:cs typeface="Plus Jakarta Sans" pitchFamily="34" charset="-120"/>
              </a:rPr>
              <a:t>08</a:t>
            </a:r>
            <a:endParaRPr lang="en-US" sz="1300" dirty="0"/>
          </a:p>
        </p:txBody>
      </p:sp>
      <p:sp>
        <p:nvSpPr>
          <p:cNvPr id="41" name="Text 16"/>
          <p:cNvSpPr/>
          <p:nvPr/>
        </p:nvSpPr>
        <p:spPr>
          <a:xfrm>
            <a:off x="5029200" y="3240405"/>
            <a:ext cx="3017520" cy="411480"/>
          </a:xfrm>
          <a:prstGeom prst="rect">
            <a:avLst/>
          </a:prstGeom>
          <a:noFill/>
          <a:ln/>
        </p:spPr>
        <p:txBody>
          <a:bodyPr wrap="square" rtlCol="0" anchor="ctr"/>
          <a:lstStyle/>
          <a:p>
            <a:pPr algn="l" indent="0" marL="0">
              <a:buNone/>
            </a:pPr>
            <a:r>
              <a:rPr lang="en-US" sz="1300" b="1" dirty="0">
                <a:solidFill>
                  <a:srgbClr val="000000"/>
                </a:solidFill>
                <a:latin typeface="Plus Jakarta Sans" pitchFamily="34" charset="0"/>
                <a:ea typeface="Plus Jakarta Sans" pitchFamily="34" charset="-122"/>
                <a:cs typeface="Plus Jakarta Sans" pitchFamily="34" charset="-120"/>
              </a:rPr>
              <a:t>Sales Trends Over Time</a:t>
            </a:r>
            <a:endParaRPr lang="en-US" sz="1300" dirty="0"/>
          </a:p>
        </p:txBody>
      </p:sp>
      <p:pic>
        <p:nvPicPr>
          <p:cNvPr id="42" name="Image 23" descr="https://djgurnpwsdoqjscwqbsj.supabase.co/storage/v1/object/public/presentation-templates-data/section16_Button%20Arrow.png">    </p:cNvPr>
          <p:cNvPicPr>
            <a:picLocks noChangeAspect="1"/>
          </p:cNvPicPr>
          <p:nvPr/>
        </p:nvPicPr>
        <p:blipFill>
          <a:blip r:embed="rId25"/>
          <a:stretch>
            <a:fillRect/>
          </a:stretch>
        </p:blipFill>
        <p:spPr>
          <a:xfrm>
            <a:off x="8366760" y="3317558"/>
            <a:ext cx="274320" cy="2571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360045"/>
            <a:ext cx="8229600" cy="457200"/>
          </a:xfrm>
          <a:prstGeom prst="rect">
            <a:avLst/>
          </a:prstGeom>
          <a:noFill/>
          <a:ln/>
        </p:spPr>
        <p:txBody>
          <a:bodyPr wrap="square" rtlCol="0" anchor="b"/>
          <a:lstStyle/>
          <a:p>
            <a:pPr indent="0" marL="0">
              <a:lnSpc>
                <a:spcPts val="3500"/>
              </a:lnSpc>
              <a:buNone/>
            </a:pPr>
            <a:r>
              <a:rPr lang="en-US" sz="3000" b="1" dirty="0">
                <a:solidFill>
                  <a:srgbClr val="000000"/>
                </a:solidFill>
                <a:latin typeface="Plus Jakarta Sans" pitchFamily="34" charset="0"/>
                <a:ea typeface="Plus Jakarta Sans" pitchFamily="34" charset="-122"/>
                <a:cs typeface="Plus Jakarta Sans" pitchFamily="34" charset="-120"/>
              </a:rPr>
              <a:t>Table of content</a:t>
            </a:r>
            <a:endParaRPr lang="en-US" sz="3000" dirty="0"/>
          </a:p>
        </p:txBody>
      </p:sp>
      <p:pic>
        <p:nvPicPr>
          <p:cNvPr id="3" name="Image 0" descr="https://djgurnpwsdoqjscwqbsj.supabase.co/storage/v1/object/public/presentation-templates-data/section16_tableOfCont_box.png">    </p:cNvPr>
          <p:cNvPicPr>
            <a:picLocks noChangeAspect="1"/>
          </p:cNvPicPr>
          <p:nvPr/>
        </p:nvPicPr>
        <p:blipFill>
          <a:blip r:embed="rId2"/>
          <a:stretch>
            <a:fillRect/>
          </a:stretch>
        </p:blipFill>
        <p:spPr>
          <a:xfrm>
            <a:off x="182880" y="1028700"/>
            <a:ext cx="4206240" cy="514350"/>
          </a:xfrm>
          <a:prstGeom prst="rect">
            <a:avLst/>
          </a:prstGeom>
        </p:spPr>
      </p:pic>
      <p:pic>
        <p:nvPicPr>
          <p:cNvPr id="4" name="Image 1" descr="https://djgurnpwsdoqjscwqbsj.supabase.co/storage/v1/object/public/presentation-templates-data/section16_no_box.png">    </p:cNvPr>
          <p:cNvPicPr>
            <a:picLocks noChangeAspect="1"/>
          </p:cNvPicPr>
          <p:nvPr/>
        </p:nvPicPr>
        <p:blipFill>
          <a:blip r:embed="rId3"/>
          <a:stretch>
            <a:fillRect/>
          </a:stretch>
        </p:blipFill>
        <p:spPr>
          <a:xfrm>
            <a:off x="274320" y="1080135"/>
            <a:ext cx="411480" cy="411480"/>
          </a:xfrm>
          <a:prstGeom prst="rect">
            <a:avLst/>
          </a:prstGeom>
        </p:spPr>
      </p:pic>
      <p:sp>
        <p:nvSpPr>
          <p:cNvPr id="5" name="Text 1"/>
          <p:cNvSpPr/>
          <p:nvPr/>
        </p:nvSpPr>
        <p:spPr>
          <a:xfrm>
            <a:off x="274320" y="1131570"/>
            <a:ext cx="411480" cy="360045"/>
          </a:xfrm>
          <a:prstGeom prst="rect">
            <a:avLst/>
          </a:prstGeom>
          <a:noFill/>
          <a:ln/>
        </p:spPr>
        <p:txBody>
          <a:bodyPr wrap="square" rtlCol="0" anchor="ctr"/>
          <a:lstStyle/>
          <a:p>
            <a:pPr algn="ctr" indent="0" marL="0">
              <a:buNone/>
            </a:pPr>
            <a:r>
              <a:rPr lang="en-US" sz="1300" b="1" dirty="0">
                <a:solidFill>
                  <a:srgbClr val="FFFFFF"/>
                </a:solidFill>
                <a:latin typeface="Plus Jakarta Sans" pitchFamily="34" charset="0"/>
                <a:ea typeface="Plus Jakarta Sans" pitchFamily="34" charset="-122"/>
                <a:cs typeface="Plus Jakarta Sans" pitchFamily="34" charset="-120"/>
              </a:rPr>
              <a:t>09</a:t>
            </a:r>
            <a:endParaRPr lang="en-US" sz="1300" dirty="0"/>
          </a:p>
        </p:txBody>
      </p:sp>
      <p:sp>
        <p:nvSpPr>
          <p:cNvPr id="6" name="Text 2"/>
          <p:cNvSpPr/>
          <p:nvPr/>
        </p:nvSpPr>
        <p:spPr>
          <a:xfrm>
            <a:off x="731520" y="1080135"/>
            <a:ext cx="3017520" cy="411480"/>
          </a:xfrm>
          <a:prstGeom prst="rect">
            <a:avLst/>
          </a:prstGeom>
          <a:noFill/>
          <a:ln/>
        </p:spPr>
        <p:txBody>
          <a:bodyPr wrap="square" rtlCol="0" anchor="ctr"/>
          <a:lstStyle/>
          <a:p>
            <a:pPr algn="l" indent="0" marL="0">
              <a:buNone/>
            </a:pPr>
            <a:r>
              <a:rPr lang="en-US" sz="1300" b="1" dirty="0">
                <a:solidFill>
                  <a:srgbClr val="000000"/>
                </a:solidFill>
                <a:latin typeface="Plus Jakarta Sans" pitchFamily="34" charset="0"/>
                <a:ea typeface="Plus Jakarta Sans" pitchFamily="34" charset="-122"/>
                <a:cs typeface="Plus Jakarta Sans" pitchFamily="34" charset="-120"/>
              </a:rPr>
              <a:t>Sales Insights: Store Contribution Breakdown</a:t>
            </a:r>
            <a:endParaRPr lang="en-US" sz="1300" dirty="0"/>
          </a:p>
        </p:txBody>
      </p:sp>
      <p:pic>
        <p:nvPicPr>
          <p:cNvPr id="7" name="Image 2" descr="https://djgurnpwsdoqjscwqbsj.supabase.co/storage/v1/object/public/presentation-templates-data/section16_Button%20Arrow.png">    </p:cNvPr>
          <p:cNvPicPr>
            <a:picLocks noChangeAspect="1"/>
          </p:cNvPicPr>
          <p:nvPr/>
        </p:nvPicPr>
        <p:blipFill>
          <a:blip r:embed="rId4"/>
          <a:stretch>
            <a:fillRect/>
          </a:stretch>
        </p:blipFill>
        <p:spPr>
          <a:xfrm>
            <a:off x="4069080" y="1157288"/>
            <a:ext cx="274320" cy="257175"/>
          </a:xfrm>
          <a:prstGeom prst="rect">
            <a:avLst/>
          </a:prstGeom>
        </p:spPr>
      </p:pic>
      <p:pic>
        <p:nvPicPr>
          <p:cNvPr id="8" name="Image 3" descr="https://djgurnpwsdoqjscwqbsj.supabase.co/storage/v1/object/public/presentation-templates-data/section16_tableOfCont_box.png">    </p:cNvPr>
          <p:cNvPicPr>
            <a:picLocks noChangeAspect="1"/>
          </p:cNvPicPr>
          <p:nvPr/>
        </p:nvPicPr>
        <p:blipFill>
          <a:blip r:embed="rId5"/>
          <a:stretch>
            <a:fillRect/>
          </a:stretch>
        </p:blipFill>
        <p:spPr>
          <a:xfrm>
            <a:off x="4480560" y="1028700"/>
            <a:ext cx="4206240" cy="514350"/>
          </a:xfrm>
          <a:prstGeom prst="rect">
            <a:avLst/>
          </a:prstGeom>
        </p:spPr>
      </p:pic>
      <p:pic>
        <p:nvPicPr>
          <p:cNvPr id="9" name="Image 4" descr="https://djgurnpwsdoqjscwqbsj.supabase.co/storage/v1/object/public/presentation-templates-data/section16_no_box.png">    </p:cNvPr>
          <p:cNvPicPr>
            <a:picLocks noChangeAspect="1"/>
          </p:cNvPicPr>
          <p:nvPr/>
        </p:nvPicPr>
        <p:blipFill>
          <a:blip r:embed="rId6"/>
          <a:stretch>
            <a:fillRect/>
          </a:stretch>
        </p:blipFill>
        <p:spPr>
          <a:xfrm>
            <a:off x="4572000" y="1080135"/>
            <a:ext cx="411480" cy="411480"/>
          </a:xfrm>
          <a:prstGeom prst="rect">
            <a:avLst/>
          </a:prstGeom>
        </p:spPr>
      </p:pic>
      <p:sp>
        <p:nvSpPr>
          <p:cNvPr id="10" name="Text 3"/>
          <p:cNvSpPr/>
          <p:nvPr/>
        </p:nvSpPr>
        <p:spPr>
          <a:xfrm>
            <a:off x="4572000" y="1131570"/>
            <a:ext cx="411480" cy="360045"/>
          </a:xfrm>
          <a:prstGeom prst="rect">
            <a:avLst/>
          </a:prstGeom>
          <a:noFill/>
          <a:ln/>
        </p:spPr>
        <p:txBody>
          <a:bodyPr wrap="square" rtlCol="0" anchor="ctr"/>
          <a:lstStyle/>
          <a:p>
            <a:pPr algn="ctr" indent="0" marL="0">
              <a:buNone/>
            </a:pPr>
            <a:r>
              <a:rPr lang="en-US" sz="1300" b="1" dirty="0">
                <a:solidFill>
                  <a:srgbClr val="FFFFFF"/>
                </a:solidFill>
                <a:latin typeface="Plus Jakarta Sans" pitchFamily="34" charset="0"/>
                <a:ea typeface="Plus Jakarta Sans" pitchFamily="34" charset="-122"/>
                <a:cs typeface="Plus Jakarta Sans" pitchFamily="34" charset="-120"/>
              </a:rPr>
              <a:t>10</a:t>
            </a:r>
            <a:endParaRPr lang="en-US" sz="1300" dirty="0"/>
          </a:p>
        </p:txBody>
      </p:sp>
      <p:sp>
        <p:nvSpPr>
          <p:cNvPr id="11" name="Text 4"/>
          <p:cNvSpPr/>
          <p:nvPr/>
        </p:nvSpPr>
        <p:spPr>
          <a:xfrm>
            <a:off x="5029200" y="1080135"/>
            <a:ext cx="3017520" cy="411480"/>
          </a:xfrm>
          <a:prstGeom prst="rect">
            <a:avLst/>
          </a:prstGeom>
          <a:noFill/>
          <a:ln/>
        </p:spPr>
        <p:txBody>
          <a:bodyPr wrap="square" rtlCol="0" anchor="ctr"/>
          <a:lstStyle/>
          <a:p>
            <a:pPr algn="l" indent="0" marL="0">
              <a:buNone/>
            </a:pPr>
            <a:r>
              <a:rPr lang="en-US" sz="1300" b="1" dirty="0">
                <a:solidFill>
                  <a:srgbClr val="000000"/>
                </a:solidFill>
                <a:latin typeface="Plus Jakarta Sans" pitchFamily="34" charset="0"/>
                <a:ea typeface="Plus Jakarta Sans" pitchFamily="34" charset="-122"/>
                <a:cs typeface="Plus Jakarta Sans" pitchFamily="34" charset="-120"/>
              </a:rPr>
              <a:t>Coffee Type Sales Breakdown</a:t>
            </a:r>
            <a:endParaRPr lang="en-US" sz="1300" dirty="0"/>
          </a:p>
        </p:txBody>
      </p:sp>
      <p:pic>
        <p:nvPicPr>
          <p:cNvPr id="12" name="Image 5" descr="https://djgurnpwsdoqjscwqbsj.supabase.co/storage/v1/object/public/presentation-templates-data/section16_Button%20Arrow.png">    </p:cNvPr>
          <p:cNvPicPr>
            <a:picLocks noChangeAspect="1"/>
          </p:cNvPicPr>
          <p:nvPr/>
        </p:nvPicPr>
        <p:blipFill>
          <a:blip r:embed="rId7"/>
          <a:stretch>
            <a:fillRect/>
          </a:stretch>
        </p:blipFill>
        <p:spPr>
          <a:xfrm>
            <a:off x="8366760" y="1157288"/>
            <a:ext cx="274320" cy="257175"/>
          </a:xfrm>
          <a:prstGeom prst="rect">
            <a:avLst/>
          </a:prstGeom>
        </p:spPr>
      </p:pic>
      <p:pic>
        <p:nvPicPr>
          <p:cNvPr id="13" name="Image 6" descr="https://djgurnpwsdoqjscwqbsj.supabase.co/storage/v1/object/public/presentation-templates-data/section16_tableOfCont_box.png">    </p:cNvPr>
          <p:cNvPicPr>
            <a:picLocks noChangeAspect="1"/>
          </p:cNvPicPr>
          <p:nvPr/>
        </p:nvPicPr>
        <p:blipFill>
          <a:blip r:embed="rId8"/>
          <a:stretch>
            <a:fillRect/>
          </a:stretch>
        </p:blipFill>
        <p:spPr>
          <a:xfrm>
            <a:off x="182880" y="1748790"/>
            <a:ext cx="4206240" cy="514350"/>
          </a:xfrm>
          <a:prstGeom prst="rect">
            <a:avLst/>
          </a:prstGeom>
        </p:spPr>
      </p:pic>
      <p:pic>
        <p:nvPicPr>
          <p:cNvPr id="14" name="Image 7" descr="https://djgurnpwsdoqjscwqbsj.supabase.co/storage/v1/object/public/presentation-templates-data/section16_no_box.png">    </p:cNvPr>
          <p:cNvPicPr>
            <a:picLocks noChangeAspect="1"/>
          </p:cNvPicPr>
          <p:nvPr/>
        </p:nvPicPr>
        <p:blipFill>
          <a:blip r:embed="rId9"/>
          <a:stretch>
            <a:fillRect/>
          </a:stretch>
        </p:blipFill>
        <p:spPr>
          <a:xfrm>
            <a:off x="274320" y="1800225"/>
            <a:ext cx="411480" cy="411480"/>
          </a:xfrm>
          <a:prstGeom prst="rect">
            <a:avLst/>
          </a:prstGeom>
        </p:spPr>
      </p:pic>
      <p:sp>
        <p:nvSpPr>
          <p:cNvPr id="15" name="Text 5"/>
          <p:cNvSpPr/>
          <p:nvPr/>
        </p:nvSpPr>
        <p:spPr>
          <a:xfrm>
            <a:off x="274320" y="1851660"/>
            <a:ext cx="411480" cy="360045"/>
          </a:xfrm>
          <a:prstGeom prst="rect">
            <a:avLst/>
          </a:prstGeom>
          <a:noFill/>
          <a:ln/>
        </p:spPr>
        <p:txBody>
          <a:bodyPr wrap="square" rtlCol="0" anchor="ctr"/>
          <a:lstStyle/>
          <a:p>
            <a:pPr algn="ctr" indent="0" marL="0">
              <a:buNone/>
            </a:pPr>
            <a:r>
              <a:rPr lang="en-US" sz="1300" b="1" dirty="0">
                <a:solidFill>
                  <a:srgbClr val="FFFFFF"/>
                </a:solidFill>
                <a:latin typeface="Plus Jakarta Sans" pitchFamily="34" charset="0"/>
                <a:ea typeface="Plus Jakarta Sans" pitchFamily="34" charset="-122"/>
                <a:cs typeface="Plus Jakarta Sans" pitchFamily="34" charset="-120"/>
              </a:rPr>
              <a:t>11</a:t>
            </a:r>
            <a:endParaRPr lang="en-US" sz="1300" dirty="0"/>
          </a:p>
        </p:txBody>
      </p:sp>
      <p:sp>
        <p:nvSpPr>
          <p:cNvPr id="16" name="Text 6"/>
          <p:cNvSpPr/>
          <p:nvPr/>
        </p:nvSpPr>
        <p:spPr>
          <a:xfrm>
            <a:off x="731520" y="1800225"/>
            <a:ext cx="3017520" cy="411480"/>
          </a:xfrm>
          <a:prstGeom prst="rect">
            <a:avLst/>
          </a:prstGeom>
          <a:noFill/>
          <a:ln/>
        </p:spPr>
        <p:txBody>
          <a:bodyPr wrap="square" rtlCol="0" anchor="ctr"/>
          <a:lstStyle/>
          <a:p>
            <a:pPr algn="l" indent="0" marL="0">
              <a:buNone/>
            </a:pPr>
            <a:r>
              <a:rPr lang="en-US" sz="1300" b="1" dirty="0">
                <a:solidFill>
                  <a:srgbClr val="000000"/>
                </a:solidFill>
                <a:latin typeface="Plus Jakarta Sans" pitchFamily="34" charset="0"/>
                <a:ea typeface="Plus Jakarta Sans" pitchFamily="34" charset="-122"/>
                <a:cs typeface="Plus Jakarta Sans" pitchFamily="34" charset="-120"/>
              </a:rPr>
              <a:t>Model Evaluation Techniques</a:t>
            </a:r>
            <a:endParaRPr lang="en-US" sz="1300" dirty="0"/>
          </a:p>
        </p:txBody>
      </p:sp>
      <p:pic>
        <p:nvPicPr>
          <p:cNvPr id="17" name="Image 8" descr="https://djgurnpwsdoqjscwqbsj.supabase.co/storage/v1/object/public/presentation-templates-data/section16_Button%20Arrow.png">    </p:cNvPr>
          <p:cNvPicPr>
            <a:picLocks noChangeAspect="1"/>
          </p:cNvPicPr>
          <p:nvPr/>
        </p:nvPicPr>
        <p:blipFill>
          <a:blip r:embed="rId10"/>
          <a:stretch>
            <a:fillRect/>
          </a:stretch>
        </p:blipFill>
        <p:spPr>
          <a:xfrm>
            <a:off x="4069080" y="1877378"/>
            <a:ext cx="274320" cy="257175"/>
          </a:xfrm>
          <a:prstGeom prst="rect">
            <a:avLst/>
          </a:prstGeom>
        </p:spPr>
      </p:pic>
      <p:pic>
        <p:nvPicPr>
          <p:cNvPr id="18" name="Image 9" descr="https://djgurnpwsdoqjscwqbsj.supabase.co/storage/v1/object/public/presentation-templates-data/section16_tableOfCont_box.png">    </p:cNvPr>
          <p:cNvPicPr>
            <a:picLocks noChangeAspect="1"/>
          </p:cNvPicPr>
          <p:nvPr/>
        </p:nvPicPr>
        <p:blipFill>
          <a:blip r:embed="rId11"/>
          <a:stretch>
            <a:fillRect/>
          </a:stretch>
        </p:blipFill>
        <p:spPr>
          <a:xfrm>
            <a:off x="4480560" y="1748790"/>
            <a:ext cx="4206240" cy="514350"/>
          </a:xfrm>
          <a:prstGeom prst="rect">
            <a:avLst/>
          </a:prstGeom>
        </p:spPr>
      </p:pic>
      <p:pic>
        <p:nvPicPr>
          <p:cNvPr id="19" name="Image 10" descr="https://djgurnpwsdoqjscwqbsj.supabase.co/storage/v1/object/public/presentation-templates-data/section16_no_box.png">    </p:cNvPr>
          <p:cNvPicPr>
            <a:picLocks noChangeAspect="1"/>
          </p:cNvPicPr>
          <p:nvPr/>
        </p:nvPicPr>
        <p:blipFill>
          <a:blip r:embed="rId12"/>
          <a:stretch>
            <a:fillRect/>
          </a:stretch>
        </p:blipFill>
        <p:spPr>
          <a:xfrm>
            <a:off x="4572000" y="1800225"/>
            <a:ext cx="411480" cy="411480"/>
          </a:xfrm>
          <a:prstGeom prst="rect">
            <a:avLst/>
          </a:prstGeom>
        </p:spPr>
      </p:pic>
      <p:sp>
        <p:nvSpPr>
          <p:cNvPr id="20" name="Text 7"/>
          <p:cNvSpPr/>
          <p:nvPr/>
        </p:nvSpPr>
        <p:spPr>
          <a:xfrm>
            <a:off x="4572000" y="1851660"/>
            <a:ext cx="411480" cy="360045"/>
          </a:xfrm>
          <a:prstGeom prst="rect">
            <a:avLst/>
          </a:prstGeom>
          <a:noFill/>
          <a:ln/>
        </p:spPr>
        <p:txBody>
          <a:bodyPr wrap="square" rtlCol="0" anchor="ctr"/>
          <a:lstStyle/>
          <a:p>
            <a:pPr algn="ctr" indent="0" marL="0">
              <a:buNone/>
            </a:pPr>
            <a:r>
              <a:rPr lang="en-US" sz="1300" b="1" dirty="0">
                <a:solidFill>
                  <a:srgbClr val="FFFFFF"/>
                </a:solidFill>
                <a:latin typeface="Plus Jakarta Sans" pitchFamily="34" charset="0"/>
                <a:ea typeface="Plus Jakarta Sans" pitchFamily="34" charset="-122"/>
                <a:cs typeface="Plus Jakarta Sans" pitchFamily="34" charset="-120"/>
              </a:rPr>
              <a:t>12</a:t>
            </a:r>
            <a:endParaRPr lang="en-US" sz="1300" dirty="0"/>
          </a:p>
        </p:txBody>
      </p:sp>
      <p:sp>
        <p:nvSpPr>
          <p:cNvPr id="21" name="Text 8"/>
          <p:cNvSpPr/>
          <p:nvPr/>
        </p:nvSpPr>
        <p:spPr>
          <a:xfrm>
            <a:off x="5029200" y="1800225"/>
            <a:ext cx="3017520" cy="411480"/>
          </a:xfrm>
          <a:prstGeom prst="rect">
            <a:avLst/>
          </a:prstGeom>
          <a:noFill/>
          <a:ln/>
        </p:spPr>
        <p:txBody>
          <a:bodyPr wrap="square" rtlCol="0" anchor="ctr"/>
          <a:lstStyle/>
          <a:p>
            <a:pPr algn="l" indent="0" marL="0">
              <a:buNone/>
            </a:pPr>
            <a:r>
              <a:rPr lang="en-US" sz="1300" b="1" dirty="0">
                <a:solidFill>
                  <a:srgbClr val="000000"/>
                </a:solidFill>
                <a:latin typeface="Plus Jakarta Sans" pitchFamily="34" charset="0"/>
                <a:ea typeface="Plus Jakarta Sans" pitchFamily="34" charset="-122"/>
                <a:cs typeface="Plus Jakarta Sans" pitchFamily="34" charset="-120"/>
              </a:rPr>
              <a:t>Conclusion and Future Steps</a:t>
            </a:r>
            <a:endParaRPr lang="en-US" sz="1300" dirty="0"/>
          </a:p>
        </p:txBody>
      </p:sp>
      <p:pic>
        <p:nvPicPr>
          <p:cNvPr id="22" name="Image 11" descr="https://djgurnpwsdoqjscwqbsj.supabase.co/storage/v1/object/public/presentation-templates-data/section16_Button%20Arrow.png">    </p:cNvPr>
          <p:cNvPicPr>
            <a:picLocks noChangeAspect="1"/>
          </p:cNvPicPr>
          <p:nvPr/>
        </p:nvPicPr>
        <p:blipFill>
          <a:blip r:embed="rId13"/>
          <a:stretch>
            <a:fillRect/>
          </a:stretch>
        </p:blipFill>
        <p:spPr>
          <a:xfrm>
            <a:off x="8366760" y="1877378"/>
            <a:ext cx="274320" cy="2571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7200" y="257175"/>
            <a:ext cx="5943600" cy="914400"/>
          </a:xfrm>
          <a:prstGeom prst="rect">
            <a:avLst/>
          </a:prstGeom>
          <a:noFill/>
          <a:ln/>
        </p:spPr>
        <p:txBody>
          <a:bodyPr wrap="square" rtlCol="0" anchor="ctr"/>
          <a:lstStyle/>
          <a:p>
            <a:pPr algn="l" indent="0" marL="0">
              <a:buNone/>
            </a:pPr>
            <a:r>
              <a:rPr lang="en-US" sz="3000" b="1" dirty="0">
                <a:solidFill>
                  <a:srgbClr val="000000"/>
                </a:solidFill>
                <a:latin typeface="Plus Jakarta Sans" pitchFamily="34" charset="0"/>
                <a:ea typeface="Plus Jakarta Sans" pitchFamily="34" charset="-122"/>
                <a:cs typeface="Plus Jakarta Sans" pitchFamily="34" charset="-120"/>
              </a:rPr>
              <a:t>Essential Data Science Libraries</a:t>
            </a:r>
            <a:endParaRPr lang="en-US" sz="3000" dirty="0"/>
          </a:p>
        </p:txBody>
      </p:sp>
      <p:pic>
        <p:nvPicPr>
          <p:cNvPr id="3" name="Image 0" descr="https://djgurnpwsdoqjscwqbsj.supabase.co/storage/v1/object/public/presentation-templates-data/section16_slide3_box.png">    </p:cNvPr>
          <p:cNvPicPr>
            <a:picLocks noChangeAspect="1"/>
          </p:cNvPicPr>
          <p:nvPr/>
        </p:nvPicPr>
        <p:blipFill>
          <a:blip r:embed="rId2"/>
          <a:stretch>
            <a:fillRect/>
          </a:stretch>
        </p:blipFill>
        <p:spPr>
          <a:xfrm>
            <a:off x="457200" y="1183005"/>
            <a:ext cx="5486400" cy="617220"/>
          </a:xfrm>
          <a:prstGeom prst="rect">
            <a:avLst/>
          </a:prstGeom>
        </p:spPr>
      </p:pic>
      <p:sp>
        <p:nvSpPr>
          <p:cNvPr id="4" name="Text 1"/>
          <p:cNvSpPr/>
          <p:nvPr/>
        </p:nvSpPr>
        <p:spPr>
          <a:xfrm>
            <a:off x="640080" y="1028700"/>
            <a:ext cx="5029200" cy="914400"/>
          </a:xfrm>
          <a:prstGeom prst="rect">
            <a:avLst/>
          </a:prstGeom>
          <a:noFill/>
          <a:ln/>
        </p:spPr>
        <p:txBody>
          <a:bodyPr wrap="square" rtlCol="0" anchor="ctr"/>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Pandas simplifies data manipulation and analysis with its powerful DataFrame structure, making it essential for data wrangling tasks.</a:t>
            </a:r>
            <a:endParaRPr lang="en-US" sz="1000" dirty="0"/>
          </a:p>
        </p:txBody>
      </p:sp>
      <p:pic>
        <p:nvPicPr>
          <p:cNvPr id="5" name="Image 1" descr="https://djgurnpwsdoqjscwqbsj.supabase.co/storage/v1/object/public/presentation-templates-data/section16_slide3_box.png">    </p:cNvPr>
          <p:cNvPicPr>
            <a:picLocks noChangeAspect="1"/>
          </p:cNvPicPr>
          <p:nvPr/>
        </p:nvPicPr>
        <p:blipFill>
          <a:blip r:embed="rId3"/>
          <a:stretch>
            <a:fillRect/>
          </a:stretch>
        </p:blipFill>
        <p:spPr>
          <a:xfrm>
            <a:off x="457200" y="1954530"/>
            <a:ext cx="5486400" cy="617220"/>
          </a:xfrm>
          <a:prstGeom prst="rect">
            <a:avLst/>
          </a:prstGeom>
        </p:spPr>
      </p:pic>
      <p:sp>
        <p:nvSpPr>
          <p:cNvPr id="6" name="Text 2"/>
          <p:cNvSpPr/>
          <p:nvPr/>
        </p:nvSpPr>
        <p:spPr>
          <a:xfrm>
            <a:off x="640080" y="1800225"/>
            <a:ext cx="5029200" cy="914400"/>
          </a:xfrm>
          <a:prstGeom prst="rect">
            <a:avLst/>
          </a:prstGeom>
          <a:noFill/>
          <a:ln/>
        </p:spPr>
        <p:txBody>
          <a:bodyPr wrap="square" rtlCol="0" anchor="ctr"/>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NumPy provides support for large multidimensional arrays and matrices, along with a collection of mathematical functions to operate on these arrays.</a:t>
            </a:r>
            <a:endParaRPr lang="en-US" sz="1000" dirty="0"/>
          </a:p>
        </p:txBody>
      </p:sp>
      <p:pic>
        <p:nvPicPr>
          <p:cNvPr id="7" name="Image 2" descr="https://djgurnpwsdoqjscwqbsj.supabase.co/storage/v1/object/public/presentation-templates-data/section16_slide3_box.png">    </p:cNvPr>
          <p:cNvPicPr>
            <a:picLocks noChangeAspect="1"/>
          </p:cNvPicPr>
          <p:nvPr/>
        </p:nvPicPr>
        <p:blipFill>
          <a:blip r:embed="rId4"/>
          <a:stretch>
            <a:fillRect/>
          </a:stretch>
        </p:blipFill>
        <p:spPr>
          <a:xfrm>
            <a:off x="457200" y="2726055"/>
            <a:ext cx="5486400" cy="617220"/>
          </a:xfrm>
          <a:prstGeom prst="rect">
            <a:avLst/>
          </a:prstGeom>
        </p:spPr>
      </p:pic>
      <p:sp>
        <p:nvSpPr>
          <p:cNvPr id="8" name="Text 3"/>
          <p:cNvSpPr/>
          <p:nvPr/>
        </p:nvSpPr>
        <p:spPr>
          <a:xfrm>
            <a:off x="640080" y="2571750"/>
            <a:ext cx="5029200" cy="914400"/>
          </a:xfrm>
          <a:prstGeom prst="rect">
            <a:avLst/>
          </a:prstGeom>
          <a:noFill/>
          <a:ln/>
        </p:spPr>
        <p:txBody>
          <a:bodyPr wrap="square" rtlCol="0" anchor="ctr"/>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Matplotlib is a plotting library for the Python programming language and its numerical mathematics extension, NumPy, which provides visualizations.</a:t>
            </a:r>
            <a:endParaRPr lang="en-US" sz="1000" dirty="0"/>
          </a:p>
        </p:txBody>
      </p:sp>
      <p:pic>
        <p:nvPicPr>
          <p:cNvPr id="9" name="Image 3" descr="https://djgurnpwsdoqjscwqbsj.supabase.co/storage/v1/object/public/presentation-templates-data/section16_slide3_box.png">    </p:cNvPr>
          <p:cNvPicPr>
            <a:picLocks noChangeAspect="1"/>
          </p:cNvPicPr>
          <p:nvPr/>
        </p:nvPicPr>
        <p:blipFill>
          <a:blip r:embed="rId5"/>
          <a:stretch>
            <a:fillRect/>
          </a:stretch>
        </p:blipFill>
        <p:spPr>
          <a:xfrm>
            <a:off x="457200" y="3497580"/>
            <a:ext cx="5486400" cy="617220"/>
          </a:xfrm>
          <a:prstGeom prst="rect">
            <a:avLst/>
          </a:prstGeom>
        </p:spPr>
      </p:pic>
      <p:sp>
        <p:nvSpPr>
          <p:cNvPr id="10" name="Text 4"/>
          <p:cNvSpPr/>
          <p:nvPr/>
        </p:nvSpPr>
        <p:spPr>
          <a:xfrm>
            <a:off x="640080" y="3343275"/>
            <a:ext cx="5029200" cy="914400"/>
          </a:xfrm>
          <a:prstGeom prst="rect">
            <a:avLst/>
          </a:prstGeom>
          <a:noFill/>
          <a:ln/>
        </p:spPr>
        <p:txBody>
          <a:bodyPr wrap="square" rtlCol="0" anchor="ctr"/>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Scikit-learn is a machine learning library that offers simple and efficient tools for data mining and data analysis, built on NumPy, SciPy, and Matplotlib.</a:t>
            </a:r>
            <a:endParaRPr lang="en-US" sz="1000" dirty="0"/>
          </a:p>
        </p:txBody>
      </p:sp>
      <p:pic>
        <p:nvPicPr>
          <p:cNvPr id="11" name="Image 4" descr="https://images.pexels.com/photos/8442505/pexels-photo-8442505.jpeg?auto=compress&amp;cs=tinysrgb&amp;fit=crop&amp;h=1200&amp;w=800">    </p:cNvPr>
          <p:cNvPicPr>
            <a:picLocks noChangeAspect="1"/>
          </p:cNvPicPr>
          <p:nvPr/>
        </p:nvPicPr>
        <p:blipFill>
          <a:blip r:embed="rId6"/>
          <a:stretch>
            <a:fillRect/>
          </a:stretch>
        </p:blipFill>
        <p:spPr>
          <a:xfrm>
            <a:off x="6583680" y="1285875"/>
            <a:ext cx="2286000" cy="3086100"/>
          </a:xfrm>
          <a:prstGeom prst="rect">
            <a:avLst/>
          </a:prstGeom>
        </p:spPr>
      </p:pic>
      <p:sp>
        <p:nvSpPr>
          <p:cNvPr id="12" name="Text 5"/>
          <p:cNvSpPr/>
          <p:nvPr/>
        </p:nvSpPr>
        <p:spPr>
          <a:xfrm>
            <a:off x="6858000" y="3343275"/>
            <a:ext cx="1828800" cy="457200"/>
          </a:xfrm>
          <a:prstGeom prst="rect">
            <a:avLst/>
          </a:prstGeom>
          <a:noFill/>
          <a:ln/>
        </p:spPr>
        <p:txBody>
          <a:bodyPr wrap="square" rtlCol="0" anchor="ctr"/>
          <a:lstStyle/>
          <a:p>
            <a:pPr indent="0" marL="0">
              <a:buNone/>
            </a:pPr>
            <a:r>
              <a:rPr lang="en-US" sz="800" u="sng" dirty="0">
                <a:solidFill>
                  <a:srgbClr val="FFFFFF"/>
                </a:solidFill>
                <a:hlinkClick r:id="rId7" invalidUrl="" action="" tgtFrame="" tooltip="Pexel" history="1" highlightClick="0" endSnd="0">
                  <a:extLst>
                    <a:ext uri="{A12FA001-AC4F-418D-AE19-62706E023703}">
                      <ahyp:hlinkClr xmlns:ahyp="http://schemas.microsoft.com/office/drawing/2018/hyperlinkcolor" val="tx"/>
                    </a:ext>
                  </a:extLst>
                </a:hlinkClick>
              </a:rPr>
              <a:t>Photo by Pexels</a:t>
            </a:r>
            <a:endParaRPr lang="en-US" sz="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7200" y="257175"/>
            <a:ext cx="5943600" cy="914400"/>
          </a:xfrm>
          <a:prstGeom prst="rect">
            <a:avLst/>
          </a:prstGeom>
          <a:noFill/>
          <a:ln/>
        </p:spPr>
        <p:txBody>
          <a:bodyPr wrap="square" rtlCol="0" anchor="ctr"/>
          <a:lstStyle/>
          <a:p>
            <a:pPr algn="l" indent="0" marL="0">
              <a:buNone/>
            </a:pPr>
            <a:r>
              <a:rPr lang="en-US" sz="3000" b="1" dirty="0">
                <a:solidFill>
                  <a:srgbClr val="000000"/>
                </a:solidFill>
                <a:latin typeface="Plus Jakarta Sans" pitchFamily="34" charset="0"/>
                <a:ea typeface="Plus Jakarta Sans" pitchFamily="34" charset="-122"/>
                <a:cs typeface="Plus Jakarta Sans" pitchFamily="34" charset="-120"/>
              </a:rPr>
              <a:t>Essential Data Science Libraries</a:t>
            </a:r>
            <a:endParaRPr lang="en-US" sz="3000" dirty="0"/>
          </a:p>
        </p:txBody>
      </p:sp>
      <p:pic>
        <p:nvPicPr>
          <p:cNvPr id="3" name="Image 0" descr="https://djgurnpwsdoqjscwqbsj.supabase.co/storage/v1/object/public/presentation-templates-data/section16_slide3_box.png">    </p:cNvPr>
          <p:cNvPicPr>
            <a:picLocks noChangeAspect="1"/>
          </p:cNvPicPr>
          <p:nvPr/>
        </p:nvPicPr>
        <p:blipFill>
          <a:blip r:embed="rId2"/>
          <a:stretch>
            <a:fillRect/>
          </a:stretch>
        </p:blipFill>
        <p:spPr>
          <a:xfrm>
            <a:off x="457200" y="1183005"/>
            <a:ext cx="5486400" cy="617220"/>
          </a:xfrm>
          <a:prstGeom prst="rect">
            <a:avLst/>
          </a:prstGeom>
        </p:spPr>
      </p:pic>
      <p:sp>
        <p:nvSpPr>
          <p:cNvPr id="4" name="Text 1"/>
          <p:cNvSpPr/>
          <p:nvPr/>
        </p:nvSpPr>
        <p:spPr>
          <a:xfrm>
            <a:off x="640080" y="1028700"/>
            <a:ext cx="5029200" cy="914400"/>
          </a:xfrm>
          <a:prstGeom prst="rect">
            <a:avLst/>
          </a:prstGeom>
          <a:noFill/>
          <a:ln/>
        </p:spPr>
        <p:txBody>
          <a:bodyPr wrap="square" rtlCol="0" anchor="ctr"/>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TensorFlow is an open-source framework for creating complex neural networks and machine learning models, favored for deep learning applications.</a:t>
            </a:r>
            <a:endParaRPr lang="en-US" sz="1000" dirty="0"/>
          </a:p>
        </p:txBody>
      </p:sp>
      <p:pic>
        <p:nvPicPr>
          <p:cNvPr id="5" name="Image 1" descr="https://images.pexels.com/photos/8442505/pexels-photo-8442505.jpeg?auto=compress&amp;cs=tinysrgb&amp;fit=crop&amp;h=1200&amp;w=800">    </p:cNvPr>
          <p:cNvPicPr>
            <a:picLocks noChangeAspect="1"/>
          </p:cNvPicPr>
          <p:nvPr/>
        </p:nvPicPr>
        <p:blipFill>
          <a:blip r:embed="rId3"/>
          <a:stretch>
            <a:fillRect/>
          </a:stretch>
        </p:blipFill>
        <p:spPr>
          <a:xfrm>
            <a:off x="6583680" y="1285875"/>
            <a:ext cx="2286000" cy="3086100"/>
          </a:xfrm>
          <a:prstGeom prst="rect">
            <a:avLst/>
          </a:prstGeom>
        </p:spPr>
      </p:pic>
      <p:sp>
        <p:nvSpPr>
          <p:cNvPr id="6" name="Text 2"/>
          <p:cNvSpPr/>
          <p:nvPr/>
        </p:nvSpPr>
        <p:spPr>
          <a:xfrm>
            <a:off x="6858000" y="3343275"/>
            <a:ext cx="1828800" cy="457200"/>
          </a:xfrm>
          <a:prstGeom prst="rect">
            <a:avLst/>
          </a:prstGeom>
          <a:noFill/>
          <a:ln/>
        </p:spPr>
        <p:txBody>
          <a:bodyPr wrap="square" rtlCol="0" anchor="ctr"/>
          <a:lstStyle/>
          <a:p>
            <a:pPr indent="0" marL="0">
              <a:buNone/>
            </a:pPr>
            <a:r>
              <a:rPr lang="en-US" sz="800" u="sng" dirty="0">
                <a:solidFill>
                  <a:srgbClr val="FFFFFF"/>
                </a:solidFill>
                <a:hlinkClick r:id="rId4" invalidUrl="" action="" tgtFrame="" tooltip="Pexel" history="1" highlightClick="0" endSnd="0">
                  <a:extLst>
                    <a:ext uri="{A12FA001-AC4F-418D-AE19-62706E023703}">
                      <ahyp:hlinkClr xmlns:ahyp="http://schemas.microsoft.com/office/drawing/2018/hyperlinkcolor" val="tx"/>
                    </a:ext>
                  </a:extLst>
                </a:hlinkClick>
              </a:rPr>
              <a:t>Photo by Pexels</a:t>
            </a:r>
            <a:endParaRPr lang="en-US" sz="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28600" y="411480"/>
            <a:ext cx="8046720" cy="685800"/>
          </a:xfrm>
          <a:prstGeom prst="rect">
            <a:avLst/>
          </a:prstGeom>
          <a:noFill/>
          <a:ln/>
        </p:spPr>
        <p:txBody>
          <a:bodyPr wrap="square" rtlCol="0" anchor="b"/>
          <a:lstStyle/>
          <a:p>
            <a:pPr algn="l" indent="0" marL="0">
              <a:buNone/>
            </a:pPr>
            <a:r>
              <a:rPr lang="en-US" sz="3000" b="1" dirty="0">
                <a:solidFill>
                  <a:srgbClr val="000000"/>
                </a:solidFill>
              </a:rPr>
              <a:t>Step-by-Step Loading of Coffee Sales Dataset</a:t>
            </a:r>
            <a:endParaRPr lang="en-US" sz="3000" dirty="0"/>
          </a:p>
        </p:txBody>
      </p:sp>
      <p:sp>
        <p:nvSpPr>
          <p:cNvPr id="3" name="Text 1"/>
          <p:cNvSpPr/>
          <p:nvPr/>
        </p:nvSpPr>
        <p:spPr>
          <a:xfrm>
            <a:off x="228600" y="1285875"/>
            <a:ext cx="4572000" cy="914400"/>
          </a:xfrm>
          <a:prstGeom prst="rect">
            <a:avLst/>
          </a:prstGeom>
          <a:noFill/>
          <a:ln/>
        </p:spPr>
        <p:txBody>
          <a:bodyPr wrap="square" rtlCol="0" anchor="t"/>
          <a:lstStyle/>
          <a:p>
            <a:pPr algn="l" indent="0" marL="0">
              <a:buNone/>
            </a:pPr>
            <a:r>
              <a:rPr lang="en-US" sz="1100" dirty="0">
                <a:solidFill>
                  <a:srgbClr val="000000"/>
                </a:solidFill>
              </a:rPr>
              <a:t>This presentation guides you through the process of loading the coffee sales dataset for analysis. Understand each step involved and the importance of data preparation in analytical projects.</a:t>
            </a:r>
            <a:endParaRPr lang="en-US" sz="1100" dirty="0"/>
          </a:p>
        </p:txBody>
      </p:sp>
      <p:pic>
        <p:nvPicPr>
          <p:cNvPr id="4" name="Image 0" descr="https://images.pexels.com/photos/5332283/pexels-photo-5332283.jpeg?auto=compress&amp;cs=tinysrgb&amp;fit=crop&amp;h=1200&amp;w=800">    </p:cNvPr>
          <p:cNvPicPr>
            <a:picLocks noChangeAspect="1"/>
          </p:cNvPicPr>
          <p:nvPr/>
        </p:nvPicPr>
        <p:blipFill>
          <a:blip r:embed="rId2"/>
          <a:stretch>
            <a:fillRect/>
          </a:stretch>
        </p:blipFill>
        <p:spPr>
          <a:xfrm>
            <a:off x="228600" y="3086100"/>
            <a:ext cx="3200400" cy="1800225"/>
          </a:xfrm>
          <a:prstGeom prst="rect">
            <a:avLst/>
          </a:prstGeom>
        </p:spPr>
      </p:pic>
      <p:pic>
        <p:nvPicPr>
          <p:cNvPr id="5" name="Image 1" descr="https://djgurnpwsdoqjscwqbsj.supabase.co/storage/v1/object/public/presentation-templates-data/section16_graphbox.png">    </p:cNvPr>
          <p:cNvPicPr>
            <a:picLocks noChangeAspect="1"/>
          </p:cNvPicPr>
          <p:nvPr/>
        </p:nvPicPr>
        <p:blipFill>
          <a:blip r:embed="rId3"/>
          <a:stretch>
            <a:fillRect/>
          </a:stretch>
        </p:blipFill>
        <p:spPr>
          <a:xfrm>
            <a:off x="5212080" y="1285875"/>
            <a:ext cx="3657600" cy="3600450"/>
          </a:xfrm>
          <a:prstGeom prst="rect">
            <a:avLst/>
          </a:prstGeom>
        </p:spPr>
      </p:pic>
      <p:graphicFrame>
        <p:nvGraphicFramePr>
          <p:cNvPr id="6" name="Chart 0" descr=""/>
          <p:cNvGraphicFramePr/>
          <p:nvPr/>
        </p:nvGraphicFramePr>
        <p:xfrm>
          <a:off x="5303520" y="1371600"/>
          <a:ext cx="3474720" cy="3474720"/>
        </p:xfrm>
        <a:graphic xmlns:a="http://schemas.openxmlformats.org/drawingml/2006/main">
          <a:graphicData uri="http://schemas.openxmlformats.org/drawingml/2006/chart">
            <c:chart xmlns:c="http://schemas.openxmlformats.org/drawingml/2006/chart" r:id="rId4"/>
          </a:graphicData>
        </a:graphic>
      </p:graphicFrame>
      <p:sp>
        <p:nvSpPr>
          <p:cNvPr id="7" name="Text 2"/>
          <p:cNvSpPr/>
          <p:nvPr/>
        </p:nvSpPr>
        <p:spPr>
          <a:xfrm>
            <a:off x="1828800" y="3857625"/>
            <a:ext cx="1828800" cy="457200"/>
          </a:xfrm>
          <a:prstGeom prst="rect">
            <a:avLst/>
          </a:prstGeom>
          <a:noFill/>
          <a:ln/>
        </p:spPr>
        <p:txBody>
          <a:bodyPr wrap="square" rtlCol="0" anchor="ctr"/>
          <a:lstStyle/>
          <a:p>
            <a:pPr indent="0" marL="0">
              <a:buNone/>
            </a:pPr>
            <a:r>
              <a:rPr lang="en-US" sz="800" u="sng" dirty="0">
                <a:solidFill>
                  <a:srgbClr val="FFFFFF"/>
                </a:solidFill>
                <a:hlinkClick r:id="rId5" invalidUrl="" action="" tgtFrame="" tooltip="Pexel" history="1" highlightClick="0" endSnd="0">
                  <a:extLst>
                    <a:ext uri="{A12FA001-AC4F-418D-AE19-62706E023703}">
                      <ahyp:hlinkClr xmlns:ahyp="http://schemas.microsoft.com/office/drawing/2018/hyperlinkcolor" val="tx"/>
                    </a:ext>
                  </a:extLst>
                </a:hlinkClick>
              </a:rPr>
              <a:t>Photo by Pexels</a:t>
            </a:r>
            <a:endParaRPr lang="en-US" sz="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514350"/>
            <a:ext cx="8229600" cy="457200"/>
          </a:xfrm>
          <a:prstGeom prst="rect">
            <a:avLst/>
          </a:prstGeom>
          <a:noFill/>
          <a:ln/>
        </p:spPr>
        <p:txBody>
          <a:bodyPr wrap="square" rtlCol="0" anchor="b"/>
          <a:lstStyle/>
          <a:p>
            <a:pPr indent="0" marL="0">
              <a:buNone/>
            </a:pPr>
            <a:r>
              <a:rPr lang="en-US" sz="3000" b="1" dirty="0">
                <a:solidFill>
                  <a:srgbClr val="000000"/>
                </a:solidFill>
                <a:latin typeface="Plus Jakarta Sans" pitchFamily="34" charset="0"/>
                <a:ea typeface="Plus Jakarta Sans" pitchFamily="34" charset="-122"/>
                <a:cs typeface="Plus Jakarta Sans" pitchFamily="34" charset="-120"/>
              </a:rPr>
              <a:t>Data Preprocessing Essentials</a:t>
            </a:r>
            <a:endParaRPr lang="en-US" sz="3000" dirty="0"/>
          </a:p>
        </p:txBody>
      </p:sp>
      <p:sp>
        <p:nvSpPr>
          <p:cNvPr id="3" name="Shape 1"/>
          <p:cNvSpPr/>
          <p:nvPr/>
        </p:nvSpPr>
        <p:spPr>
          <a:xfrm>
            <a:off x="548640" y="1285875"/>
            <a:ext cx="45720" cy="3857625"/>
          </a:xfrm>
          <a:prstGeom prst="rect">
            <a:avLst/>
          </a:prstGeom>
          <a:solidFill>
            <a:srgbClr val="000000"/>
          </a:solidFill>
          <a:ln/>
        </p:spPr>
      </p:sp>
      <p:sp>
        <p:nvSpPr>
          <p:cNvPr id="4" name="Shape 2"/>
          <p:cNvSpPr/>
          <p:nvPr/>
        </p:nvSpPr>
        <p:spPr>
          <a:xfrm>
            <a:off x="530352" y="1285875"/>
            <a:ext cx="82296" cy="82296"/>
          </a:xfrm>
          <a:prstGeom prst="ellipse">
            <a:avLst/>
          </a:prstGeom>
          <a:solidFill>
            <a:srgbClr val="FFFFFF"/>
          </a:solidFill>
          <a:ln w="12700">
            <a:solidFill>
              <a:srgbClr val="000000"/>
            </a:solidFill>
            <a:prstDash val="solid"/>
          </a:ln>
        </p:spPr>
      </p:sp>
      <p:pic>
        <p:nvPicPr>
          <p:cNvPr id="5" name="Image 0" descr="https://djgurnpwsdoqjscwqbsj.supabase.co/storage/v1/object/public/presentation-templates-data/section16_arrowbox.png">    </p:cNvPr>
          <p:cNvPicPr>
            <a:picLocks noChangeAspect="1"/>
          </p:cNvPicPr>
          <p:nvPr/>
        </p:nvPicPr>
        <p:blipFill>
          <a:blip r:embed="rId2"/>
          <a:stretch>
            <a:fillRect/>
          </a:stretch>
        </p:blipFill>
        <p:spPr>
          <a:xfrm>
            <a:off x="731520" y="1414463"/>
            <a:ext cx="1463040" cy="438912"/>
          </a:xfrm>
          <a:prstGeom prst="rect">
            <a:avLst/>
          </a:prstGeom>
        </p:spPr>
      </p:pic>
      <p:sp>
        <p:nvSpPr>
          <p:cNvPr id="6" name="Text 3"/>
          <p:cNvSpPr/>
          <p:nvPr/>
        </p:nvSpPr>
        <p:spPr>
          <a:xfrm>
            <a:off x="822960" y="1414463"/>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2020</a:t>
            </a:r>
            <a:endParaRPr lang="en-US" sz="1500" dirty="0"/>
          </a:p>
        </p:txBody>
      </p:sp>
      <p:sp>
        <p:nvSpPr>
          <p:cNvPr id="7" name="Text 4"/>
          <p:cNvSpPr/>
          <p:nvPr/>
        </p:nvSpPr>
        <p:spPr>
          <a:xfrm>
            <a:off x="2286000" y="1347597"/>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Data Cleaning Techniques</a:t>
            </a:r>
            <a:endParaRPr lang="en-US" sz="1500" dirty="0"/>
          </a:p>
        </p:txBody>
      </p:sp>
      <p:sp>
        <p:nvSpPr>
          <p:cNvPr id="8" name="Text 5"/>
          <p:cNvSpPr/>
          <p:nvPr/>
        </p:nvSpPr>
        <p:spPr>
          <a:xfrm>
            <a:off x="4114800" y="1347597"/>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In 2020, several data cleaning techniques gained prominence including handling missing values through imputation and removal, correcting inconsistencies, and filtering out outliers. These methods aimed to enhance data quality before analysis.</a:t>
            </a:r>
            <a:endParaRPr lang="en-US" sz="1000" dirty="0"/>
          </a:p>
        </p:txBody>
      </p:sp>
      <p:sp>
        <p:nvSpPr>
          <p:cNvPr id="9" name="Shape 6"/>
          <p:cNvSpPr/>
          <p:nvPr/>
        </p:nvSpPr>
        <p:spPr>
          <a:xfrm>
            <a:off x="530352" y="2160270"/>
            <a:ext cx="82296" cy="82296"/>
          </a:xfrm>
          <a:prstGeom prst="ellipse">
            <a:avLst/>
          </a:prstGeom>
          <a:solidFill>
            <a:srgbClr val="FFFFFF"/>
          </a:solidFill>
          <a:ln w="12700">
            <a:solidFill>
              <a:srgbClr val="000000"/>
            </a:solidFill>
            <a:prstDash val="solid"/>
          </a:ln>
        </p:spPr>
      </p:sp>
      <p:pic>
        <p:nvPicPr>
          <p:cNvPr id="10" name="Image 1" descr="https://djgurnpwsdoqjscwqbsj.supabase.co/storage/v1/object/public/presentation-templates-data/section16_arrowbox.png">    </p:cNvPr>
          <p:cNvPicPr>
            <a:picLocks noChangeAspect="1"/>
          </p:cNvPicPr>
          <p:nvPr/>
        </p:nvPicPr>
        <p:blipFill>
          <a:blip r:embed="rId3"/>
          <a:stretch>
            <a:fillRect/>
          </a:stretch>
        </p:blipFill>
        <p:spPr>
          <a:xfrm>
            <a:off x="731520" y="2288858"/>
            <a:ext cx="1463040" cy="438912"/>
          </a:xfrm>
          <a:prstGeom prst="rect">
            <a:avLst/>
          </a:prstGeom>
        </p:spPr>
      </p:pic>
      <p:sp>
        <p:nvSpPr>
          <p:cNvPr id="11" name="Text 7"/>
          <p:cNvSpPr/>
          <p:nvPr/>
        </p:nvSpPr>
        <p:spPr>
          <a:xfrm>
            <a:off x="822960" y="2288858"/>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2021</a:t>
            </a:r>
            <a:endParaRPr lang="en-US" sz="1500" dirty="0"/>
          </a:p>
        </p:txBody>
      </p:sp>
      <p:sp>
        <p:nvSpPr>
          <p:cNvPr id="12" name="Text 8"/>
          <p:cNvSpPr/>
          <p:nvPr/>
        </p:nvSpPr>
        <p:spPr>
          <a:xfrm>
            <a:off x="2286000" y="2221992"/>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Feature Engineering Methods</a:t>
            </a:r>
            <a:endParaRPr lang="en-US" sz="1500" dirty="0"/>
          </a:p>
        </p:txBody>
      </p:sp>
      <p:sp>
        <p:nvSpPr>
          <p:cNvPr id="13" name="Text 9"/>
          <p:cNvSpPr/>
          <p:nvPr/>
        </p:nvSpPr>
        <p:spPr>
          <a:xfrm>
            <a:off x="4114800" y="2221992"/>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By 2021, feature engineering surfaced as a key preprocessing step, where domain knowledge was used to create new features from existing data, thereby increasing the predictive power of models.</a:t>
            </a:r>
            <a:endParaRPr lang="en-US" sz="1000" dirty="0"/>
          </a:p>
        </p:txBody>
      </p:sp>
      <p:sp>
        <p:nvSpPr>
          <p:cNvPr id="14" name="Shape 10"/>
          <p:cNvSpPr/>
          <p:nvPr/>
        </p:nvSpPr>
        <p:spPr>
          <a:xfrm>
            <a:off x="530352" y="3034665"/>
            <a:ext cx="82296" cy="82296"/>
          </a:xfrm>
          <a:prstGeom prst="ellipse">
            <a:avLst/>
          </a:prstGeom>
          <a:solidFill>
            <a:srgbClr val="FFFFFF"/>
          </a:solidFill>
          <a:ln w="12700">
            <a:solidFill>
              <a:srgbClr val="000000"/>
            </a:solidFill>
            <a:prstDash val="solid"/>
          </a:ln>
        </p:spPr>
      </p:sp>
      <p:pic>
        <p:nvPicPr>
          <p:cNvPr id="15" name="Image 2" descr="https://djgurnpwsdoqjscwqbsj.supabase.co/storage/v1/object/public/presentation-templates-data/section16_arrowbox.png">    </p:cNvPr>
          <p:cNvPicPr>
            <a:picLocks noChangeAspect="1"/>
          </p:cNvPicPr>
          <p:nvPr/>
        </p:nvPicPr>
        <p:blipFill>
          <a:blip r:embed="rId4"/>
          <a:stretch>
            <a:fillRect/>
          </a:stretch>
        </p:blipFill>
        <p:spPr>
          <a:xfrm>
            <a:off x="731520" y="3163253"/>
            <a:ext cx="1463040" cy="438912"/>
          </a:xfrm>
          <a:prstGeom prst="rect">
            <a:avLst/>
          </a:prstGeom>
        </p:spPr>
      </p:pic>
      <p:sp>
        <p:nvSpPr>
          <p:cNvPr id="16" name="Text 11"/>
          <p:cNvSpPr/>
          <p:nvPr/>
        </p:nvSpPr>
        <p:spPr>
          <a:xfrm>
            <a:off x="822960" y="3163253"/>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2022</a:t>
            </a:r>
            <a:endParaRPr lang="en-US" sz="1500" dirty="0"/>
          </a:p>
        </p:txBody>
      </p:sp>
      <p:sp>
        <p:nvSpPr>
          <p:cNvPr id="17" name="Text 12"/>
          <p:cNvSpPr/>
          <p:nvPr/>
        </p:nvSpPr>
        <p:spPr>
          <a:xfrm>
            <a:off x="2286000" y="3096387"/>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Normalization &amp; Standardization</a:t>
            </a:r>
            <a:endParaRPr lang="en-US" sz="1500" dirty="0"/>
          </a:p>
        </p:txBody>
      </p:sp>
      <p:sp>
        <p:nvSpPr>
          <p:cNvPr id="18" name="Text 13"/>
          <p:cNvSpPr/>
          <p:nvPr/>
        </p:nvSpPr>
        <p:spPr>
          <a:xfrm>
            <a:off x="4114800" y="3096387"/>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In 2022, normalization and standardization became essential preprocessing techniques to ensure that data features were on a similar scale, which is critical for algorithms sensitive to data distribution.</a:t>
            </a:r>
            <a:endParaRPr lang="en-US" sz="1000" dirty="0"/>
          </a:p>
        </p:txBody>
      </p:sp>
      <p:sp>
        <p:nvSpPr>
          <p:cNvPr id="19" name="Shape 14"/>
          <p:cNvSpPr/>
          <p:nvPr/>
        </p:nvSpPr>
        <p:spPr>
          <a:xfrm>
            <a:off x="530352" y="3909060"/>
            <a:ext cx="82296" cy="82296"/>
          </a:xfrm>
          <a:prstGeom prst="ellipse">
            <a:avLst/>
          </a:prstGeom>
          <a:solidFill>
            <a:srgbClr val="FFFFFF"/>
          </a:solidFill>
          <a:ln w="12700">
            <a:solidFill>
              <a:srgbClr val="000000"/>
            </a:solidFill>
            <a:prstDash val="solid"/>
          </a:ln>
        </p:spPr>
      </p:sp>
      <p:pic>
        <p:nvPicPr>
          <p:cNvPr id="20" name="Image 3" descr="https://djgurnpwsdoqjscwqbsj.supabase.co/storage/v1/object/public/presentation-templates-data/section16_arrowbox.png">    </p:cNvPr>
          <p:cNvPicPr>
            <a:picLocks noChangeAspect="1"/>
          </p:cNvPicPr>
          <p:nvPr/>
        </p:nvPicPr>
        <p:blipFill>
          <a:blip r:embed="rId5"/>
          <a:stretch>
            <a:fillRect/>
          </a:stretch>
        </p:blipFill>
        <p:spPr>
          <a:xfrm>
            <a:off x="731520" y="4037648"/>
            <a:ext cx="1463040" cy="438912"/>
          </a:xfrm>
          <a:prstGeom prst="rect">
            <a:avLst/>
          </a:prstGeom>
        </p:spPr>
      </p:pic>
      <p:sp>
        <p:nvSpPr>
          <p:cNvPr id="21" name="Text 15"/>
          <p:cNvSpPr/>
          <p:nvPr/>
        </p:nvSpPr>
        <p:spPr>
          <a:xfrm>
            <a:off x="822960" y="4037648"/>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2023</a:t>
            </a:r>
            <a:endParaRPr lang="en-US" sz="1500" dirty="0"/>
          </a:p>
        </p:txBody>
      </p:sp>
      <p:sp>
        <p:nvSpPr>
          <p:cNvPr id="22" name="Text 16"/>
          <p:cNvSpPr/>
          <p:nvPr/>
        </p:nvSpPr>
        <p:spPr>
          <a:xfrm>
            <a:off x="2286000" y="3970782"/>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Automated Preprocessing Tools</a:t>
            </a:r>
            <a:endParaRPr lang="en-US" sz="1500" dirty="0"/>
          </a:p>
        </p:txBody>
      </p:sp>
      <p:sp>
        <p:nvSpPr>
          <p:cNvPr id="23" name="Text 17"/>
          <p:cNvSpPr/>
          <p:nvPr/>
        </p:nvSpPr>
        <p:spPr>
          <a:xfrm>
            <a:off x="4114800" y="3970782"/>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The emergence of automated preprocessing tools in 2023 simplified the data cleaning process, leveraging machine learning to identify and rectify issues like duplicates, outliers, and missing data more efficiently.</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0"/>
            <a:ext cx="8229600" cy="914400"/>
          </a:xfrm>
          <a:prstGeom prst="rect">
            <a:avLst/>
          </a:prstGeom>
          <a:noFill/>
          <a:ln/>
        </p:spPr>
        <p:txBody>
          <a:bodyPr wrap="square" rtlCol="0" anchor="ctr"/>
          <a:lstStyle/>
          <a:p>
            <a:pPr algn="l" indent="0" marL="0">
              <a:lnSpc>
                <a:spcPts val="2700"/>
              </a:lnSpc>
              <a:buNone/>
            </a:pPr>
            <a:r>
              <a:rPr lang="en-US" sz="3000" b="1" dirty="0">
                <a:solidFill>
                  <a:srgbClr val="000000"/>
                </a:solidFill>
              </a:rPr>
              <a:t>Feature Engineering Techniques</a:t>
            </a:r>
            <a:endParaRPr lang="en-US" sz="3000" dirty="0"/>
          </a:p>
        </p:txBody>
      </p:sp>
      <p:sp>
        <p:nvSpPr>
          <p:cNvPr id="3" name="Shape 1"/>
          <p:cNvSpPr/>
          <p:nvPr/>
        </p:nvSpPr>
        <p:spPr>
          <a:xfrm>
            <a:off x="274320" y="1080135"/>
            <a:ext cx="4023360" cy="411480"/>
          </a:xfrm>
          <a:prstGeom prst="roundRect">
            <a:avLst/>
          </a:prstGeom>
          <a:solidFill>
            <a:srgbClr val="F9EFDC"/>
          </a:solidFill>
          <a:ln/>
        </p:spPr>
      </p:sp>
      <p:sp>
        <p:nvSpPr>
          <p:cNvPr id="4" name="Text 2"/>
          <p:cNvSpPr/>
          <p:nvPr/>
        </p:nvSpPr>
        <p:spPr>
          <a:xfrm>
            <a:off x="274320" y="1080135"/>
            <a:ext cx="3474720" cy="411480"/>
          </a:xfrm>
          <a:prstGeom prst="rect">
            <a:avLst/>
          </a:prstGeom>
          <a:noFill/>
          <a:ln/>
        </p:spPr>
        <p:txBody>
          <a:bodyPr wrap="square" rtlCol="0" anchor="ctr"/>
          <a:lstStyle/>
          <a:p>
            <a:pPr algn="l" indent="0" marL="0">
              <a:buNone/>
            </a:pPr>
            <a:r>
              <a:rPr lang="en-US" sz="2000" b="1" dirty="0">
                <a:solidFill>
                  <a:srgbClr val="000000"/>
                </a:solidFill>
                <a:latin typeface="Plus Jakarta Sans" pitchFamily="34" charset="0"/>
                <a:ea typeface="Plus Jakarta Sans" pitchFamily="34" charset="-122"/>
                <a:cs typeface="Plus Jakarta Sans" pitchFamily="34" charset="-120"/>
              </a:rPr>
              <a:t>Advantages of Feature Engineering</a:t>
            </a:r>
            <a:endParaRPr lang="en-US" sz="2000" dirty="0"/>
          </a:p>
        </p:txBody>
      </p:sp>
      <p:pic>
        <p:nvPicPr>
          <p:cNvPr id="5" name="Image 0" descr="https://djgurnpwsdoqjscwqbsj.supabase.co/storage/v1/object/public/presentation-templates-data/ThumbsUp_green.png">    </p:cNvPr>
          <p:cNvPicPr>
            <a:picLocks noChangeAspect="1"/>
          </p:cNvPicPr>
          <p:nvPr/>
        </p:nvPicPr>
        <p:blipFill>
          <a:blip r:embed="rId2"/>
          <a:stretch>
            <a:fillRect/>
          </a:stretch>
        </p:blipFill>
        <p:spPr>
          <a:xfrm>
            <a:off x="3840480" y="1131570"/>
            <a:ext cx="320040" cy="334328"/>
          </a:xfrm>
          <a:prstGeom prst="rect">
            <a:avLst/>
          </a:prstGeom>
        </p:spPr>
      </p:pic>
      <p:pic>
        <p:nvPicPr>
          <p:cNvPr id="6" name="Image 1" descr="https://djgurnpwsdoqjscwqbsj.supabase.co/storage/v1/object/public/presentation-templates-data/section16_pros.png">    </p:cNvPr>
          <p:cNvPicPr>
            <a:picLocks noChangeAspect="1"/>
          </p:cNvPicPr>
          <p:nvPr/>
        </p:nvPicPr>
        <p:blipFill>
          <a:blip r:embed="rId3"/>
          <a:stretch>
            <a:fillRect/>
          </a:stretch>
        </p:blipFill>
        <p:spPr>
          <a:xfrm>
            <a:off x="274320" y="1594485"/>
            <a:ext cx="4023360" cy="771525"/>
          </a:xfrm>
          <a:prstGeom prst="rect">
            <a:avLst/>
          </a:prstGeom>
        </p:spPr>
      </p:pic>
      <p:sp>
        <p:nvSpPr>
          <p:cNvPr id="7" name="Text 3"/>
          <p:cNvSpPr/>
          <p:nvPr/>
        </p:nvSpPr>
        <p:spPr>
          <a:xfrm>
            <a:off x="640080" y="16716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Enhances model accuracy by including relevant features, leading to better predictions.</a:t>
            </a:r>
            <a:endParaRPr lang="en-US" sz="1000" dirty="0"/>
          </a:p>
        </p:txBody>
      </p:sp>
      <p:pic>
        <p:nvPicPr>
          <p:cNvPr id="8" name="Image 2" descr="https://djgurnpwsdoqjscwqbsj.supabase.co/storage/v1/object/public/presentation-templates-data/Checkmark.png">    </p:cNvPr>
          <p:cNvPicPr>
            <a:picLocks noChangeAspect="1"/>
          </p:cNvPicPr>
          <p:nvPr/>
        </p:nvPicPr>
        <p:blipFill>
          <a:blip r:embed="rId4"/>
          <a:stretch>
            <a:fillRect/>
          </a:stretch>
        </p:blipFill>
        <p:spPr>
          <a:xfrm>
            <a:off x="365760" y="1851660"/>
            <a:ext cx="219456" cy="205740"/>
          </a:xfrm>
          <a:prstGeom prst="rect">
            <a:avLst/>
          </a:prstGeom>
        </p:spPr>
      </p:pic>
      <p:pic>
        <p:nvPicPr>
          <p:cNvPr id="9" name="Image 3" descr="https://djgurnpwsdoqjscwqbsj.supabase.co/storage/v1/object/public/presentation-templates-data/section16_pros.png">    </p:cNvPr>
          <p:cNvPicPr>
            <a:picLocks noChangeAspect="1"/>
          </p:cNvPicPr>
          <p:nvPr/>
        </p:nvPicPr>
        <p:blipFill>
          <a:blip r:embed="rId5"/>
          <a:stretch>
            <a:fillRect/>
          </a:stretch>
        </p:blipFill>
        <p:spPr>
          <a:xfrm>
            <a:off x="274320" y="2623185"/>
            <a:ext cx="4023360" cy="771525"/>
          </a:xfrm>
          <a:prstGeom prst="rect">
            <a:avLst/>
          </a:prstGeom>
        </p:spPr>
      </p:pic>
      <p:sp>
        <p:nvSpPr>
          <p:cNvPr id="10" name="Text 4"/>
          <p:cNvSpPr/>
          <p:nvPr/>
        </p:nvSpPr>
        <p:spPr>
          <a:xfrm>
            <a:off x="640080" y="27003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Facilitates better understanding of relationships between variables and the target outcome.</a:t>
            </a:r>
            <a:endParaRPr lang="en-US" sz="1000" dirty="0"/>
          </a:p>
        </p:txBody>
      </p:sp>
      <p:pic>
        <p:nvPicPr>
          <p:cNvPr id="11" name="Image 4" descr="https://djgurnpwsdoqjscwqbsj.supabase.co/storage/v1/object/public/presentation-templates-data/Checkmark.png">    </p:cNvPr>
          <p:cNvPicPr>
            <a:picLocks noChangeAspect="1"/>
          </p:cNvPicPr>
          <p:nvPr/>
        </p:nvPicPr>
        <p:blipFill>
          <a:blip r:embed="rId6"/>
          <a:stretch>
            <a:fillRect/>
          </a:stretch>
        </p:blipFill>
        <p:spPr>
          <a:xfrm>
            <a:off x="365760" y="2880360"/>
            <a:ext cx="219456" cy="205740"/>
          </a:xfrm>
          <a:prstGeom prst="rect">
            <a:avLst/>
          </a:prstGeom>
        </p:spPr>
      </p:pic>
      <p:pic>
        <p:nvPicPr>
          <p:cNvPr id="12" name="Image 5" descr="https://djgurnpwsdoqjscwqbsj.supabase.co/storage/v1/object/public/presentation-templates-data/section16_pros.png">    </p:cNvPr>
          <p:cNvPicPr>
            <a:picLocks noChangeAspect="1"/>
          </p:cNvPicPr>
          <p:nvPr/>
        </p:nvPicPr>
        <p:blipFill>
          <a:blip r:embed="rId7"/>
          <a:stretch>
            <a:fillRect/>
          </a:stretch>
        </p:blipFill>
        <p:spPr>
          <a:xfrm>
            <a:off x="274320" y="3651885"/>
            <a:ext cx="4023360" cy="771525"/>
          </a:xfrm>
          <a:prstGeom prst="rect">
            <a:avLst/>
          </a:prstGeom>
        </p:spPr>
      </p:pic>
      <p:sp>
        <p:nvSpPr>
          <p:cNvPr id="13" name="Text 5"/>
          <p:cNvSpPr/>
          <p:nvPr/>
        </p:nvSpPr>
        <p:spPr>
          <a:xfrm>
            <a:off x="640080" y="37290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Improves model interpretability by reducing complexity and highlighting key features.</a:t>
            </a:r>
            <a:endParaRPr lang="en-US" sz="1000" dirty="0"/>
          </a:p>
        </p:txBody>
      </p:sp>
      <p:pic>
        <p:nvPicPr>
          <p:cNvPr id="14" name="Image 6" descr="https://djgurnpwsdoqjscwqbsj.supabase.co/storage/v1/object/public/presentation-templates-data/Checkmark.png">    </p:cNvPr>
          <p:cNvPicPr>
            <a:picLocks noChangeAspect="1"/>
          </p:cNvPicPr>
          <p:nvPr/>
        </p:nvPicPr>
        <p:blipFill>
          <a:blip r:embed="rId8"/>
          <a:stretch>
            <a:fillRect/>
          </a:stretch>
        </p:blipFill>
        <p:spPr>
          <a:xfrm>
            <a:off x="365760" y="3909060"/>
            <a:ext cx="219456" cy="205740"/>
          </a:xfrm>
          <a:prstGeom prst="rect">
            <a:avLst/>
          </a:prstGeom>
        </p:spPr>
      </p:pic>
      <p:sp>
        <p:nvSpPr>
          <p:cNvPr id="15" name="Shape 6"/>
          <p:cNvSpPr/>
          <p:nvPr/>
        </p:nvSpPr>
        <p:spPr>
          <a:xfrm>
            <a:off x="4663440" y="1080135"/>
            <a:ext cx="4023360" cy="411480"/>
          </a:xfrm>
          <a:prstGeom prst="roundRect">
            <a:avLst/>
          </a:prstGeom>
          <a:solidFill>
            <a:srgbClr val="F9EFDC"/>
          </a:solidFill>
          <a:ln/>
        </p:spPr>
      </p:sp>
      <p:sp>
        <p:nvSpPr>
          <p:cNvPr id="16" name="Text 7"/>
          <p:cNvSpPr/>
          <p:nvPr/>
        </p:nvSpPr>
        <p:spPr>
          <a:xfrm>
            <a:off x="4663440" y="1080135"/>
            <a:ext cx="3474720" cy="411480"/>
          </a:xfrm>
          <a:prstGeom prst="rect">
            <a:avLst/>
          </a:prstGeom>
          <a:noFill/>
          <a:ln/>
        </p:spPr>
        <p:txBody>
          <a:bodyPr wrap="square" rtlCol="0" anchor="ctr"/>
          <a:lstStyle/>
          <a:p>
            <a:pPr algn="l" indent="0" marL="0">
              <a:buNone/>
            </a:pPr>
            <a:r>
              <a:rPr lang="en-US" sz="2000" b="1" dirty="0">
                <a:solidFill>
                  <a:srgbClr val="000000"/>
                </a:solidFill>
                <a:latin typeface="Plus Jakarta Sans" pitchFamily="34" charset="0"/>
                <a:ea typeface="Plus Jakarta Sans" pitchFamily="34" charset="-122"/>
                <a:cs typeface="Plus Jakarta Sans" pitchFamily="34" charset="-120"/>
              </a:rPr>
              <a:t>Disadvantages of Feature Engineering</a:t>
            </a:r>
            <a:endParaRPr lang="en-US" sz="2000" dirty="0"/>
          </a:p>
        </p:txBody>
      </p:sp>
      <p:pic>
        <p:nvPicPr>
          <p:cNvPr id="17" name="Image 7" descr="https://djgurnpwsdoqjscwqbsj.supabase.co/storage/v1/object/public/presentation-templates-data/thumbdown_red.png">    </p:cNvPr>
          <p:cNvPicPr>
            <a:picLocks noChangeAspect="1"/>
          </p:cNvPicPr>
          <p:nvPr/>
        </p:nvPicPr>
        <p:blipFill>
          <a:blip r:embed="rId9"/>
          <a:stretch>
            <a:fillRect/>
          </a:stretch>
        </p:blipFill>
        <p:spPr>
          <a:xfrm>
            <a:off x="8229600" y="1183005"/>
            <a:ext cx="274320" cy="257175"/>
          </a:xfrm>
          <a:prstGeom prst="rect">
            <a:avLst/>
          </a:prstGeom>
        </p:spPr>
      </p:pic>
      <p:pic>
        <p:nvPicPr>
          <p:cNvPr id="18" name="Image 8" descr="https://djgurnpwsdoqjscwqbsj.supabase.co/storage/v1/object/public/presentation-templates-data/section16_consbox.png">    </p:cNvPr>
          <p:cNvPicPr>
            <a:picLocks noChangeAspect="1"/>
          </p:cNvPicPr>
          <p:nvPr/>
        </p:nvPicPr>
        <p:blipFill>
          <a:blip r:embed="rId10"/>
          <a:stretch>
            <a:fillRect/>
          </a:stretch>
        </p:blipFill>
        <p:spPr>
          <a:xfrm>
            <a:off x="4663440" y="1594485"/>
            <a:ext cx="4023360" cy="771525"/>
          </a:xfrm>
          <a:prstGeom prst="rect">
            <a:avLst/>
          </a:prstGeom>
        </p:spPr>
      </p:pic>
      <p:sp>
        <p:nvSpPr>
          <p:cNvPr id="19" name="Text 8"/>
          <p:cNvSpPr/>
          <p:nvPr/>
        </p:nvSpPr>
        <p:spPr>
          <a:xfrm>
            <a:off x="5029200" y="16716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Involves significant time and effort in identifying and creating relevant features.</a:t>
            </a:r>
            <a:endParaRPr lang="en-US" sz="1000" dirty="0"/>
          </a:p>
        </p:txBody>
      </p:sp>
      <p:pic>
        <p:nvPicPr>
          <p:cNvPr id="20" name="Image 9" descr="https://djgurnpwsdoqjscwqbsj.supabase.co/storage/v1/object/public/presentation-templates-data/yellow%20checkmark.png">    </p:cNvPr>
          <p:cNvPicPr>
            <a:picLocks noChangeAspect="1"/>
          </p:cNvPicPr>
          <p:nvPr/>
        </p:nvPicPr>
        <p:blipFill>
          <a:blip r:embed="rId11"/>
          <a:stretch>
            <a:fillRect/>
          </a:stretch>
        </p:blipFill>
        <p:spPr>
          <a:xfrm>
            <a:off x="4754880" y="1851660"/>
            <a:ext cx="219456" cy="205740"/>
          </a:xfrm>
          <a:prstGeom prst="rect">
            <a:avLst/>
          </a:prstGeom>
        </p:spPr>
      </p:pic>
      <p:pic>
        <p:nvPicPr>
          <p:cNvPr id="21" name="Image 10" descr="https://djgurnpwsdoqjscwqbsj.supabase.co/storage/v1/object/public/presentation-templates-data/section16_consbox.png">    </p:cNvPr>
          <p:cNvPicPr>
            <a:picLocks noChangeAspect="1"/>
          </p:cNvPicPr>
          <p:nvPr/>
        </p:nvPicPr>
        <p:blipFill>
          <a:blip r:embed="rId12"/>
          <a:stretch>
            <a:fillRect/>
          </a:stretch>
        </p:blipFill>
        <p:spPr>
          <a:xfrm>
            <a:off x="4663440" y="2623185"/>
            <a:ext cx="4023360" cy="771525"/>
          </a:xfrm>
          <a:prstGeom prst="rect">
            <a:avLst/>
          </a:prstGeom>
        </p:spPr>
      </p:pic>
      <p:sp>
        <p:nvSpPr>
          <p:cNvPr id="22" name="Text 9"/>
          <p:cNvSpPr/>
          <p:nvPr/>
        </p:nvSpPr>
        <p:spPr>
          <a:xfrm>
            <a:off x="5029200" y="27003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Can lead to overfitting if too many features are included without proper validation.</a:t>
            </a:r>
            <a:endParaRPr lang="en-US" sz="1000" dirty="0"/>
          </a:p>
        </p:txBody>
      </p:sp>
      <p:pic>
        <p:nvPicPr>
          <p:cNvPr id="23" name="Image 11" descr="https://djgurnpwsdoqjscwqbsj.supabase.co/storage/v1/object/public/presentation-templates-data/yellow%20checkmark.png">    </p:cNvPr>
          <p:cNvPicPr>
            <a:picLocks noChangeAspect="1"/>
          </p:cNvPicPr>
          <p:nvPr/>
        </p:nvPicPr>
        <p:blipFill>
          <a:blip r:embed="rId13"/>
          <a:stretch>
            <a:fillRect/>
          </a:stretch>
        </p:blipFill>
        <p:spPr>
          <a:xfrm>
            <a:off x="4754880" y="2880360"/>
            <a:ext cx="219456" cy="205740"/>
          </a:xfrm>
          <a:prstGeom prst="rect">
            <a:avLst/>
          </a:prstGeom>
        </p:spPr>
      </p:pic>
      <p:pic>
        <p:nvPicPr>
          <p:cNvPr id="24" name="Image 12" descr="https://djgurnpwsdoqjscwqbsj.supabase.co/storage/v1/object/public/presentation-templates-data/section16_consbox.png">    </p:cNvPr>
          <p:cNvPicPr>
            <a:picLocks noChangeAspect="1"/>
          </p:cNvPicPr>
          <p:nvPr/>
        </p:nvPicPr>
        <p:blipFill>
          <a:blip r:embed="rId14"/>
          <a:stretch>
            <a:fillRect/>
          </a:stretch>
        </p:blipFill>
        <p:spPr>
          <a:xfrm>
            <a:off x="4663440" y="3651885"/>
            <a:ext cx="4023360" cy="771525"/>
          </a:xfrm>
          <a:prstGeom prst="rect">
            <a:avLst/>
          </a:prstGeom>
        </p:spPr>
      </p:pic>
      <p:sp>
        <p:nvSpPr>
          <p:cNvPr id="25" name="Text 10"/>
          <p:cNvSpPr/>
          <p:nvPr/>
        </p:nvSpPr>
        <p:spPr>
          <a:xfrm>
            <a:off x="5029200" y="37290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Requires deep domain knowledge and expertise to engineer useful features effectively.</a:t>
            </a:r>
            <a:endParaRPr lang="en-US" sz="1000" dirty="0"/>
          </a:p>
        </p:txBody>
      </p:sp>
      <p:pic>
        <p:nvPicPr>
          <p:cNvPr id="26" name="Image 13" descr="https://djgurnpwsdoqjscwqbsj.supabase.co/storage/v1/object/public/presentation-templates-data/yellow%20checkmark.png">    </p:cNvPr>
          <p:cNvPicPr>
            <a:picLocks noChangeAspect="1"/>
          </p:cNvPicPr>
          <p:nvPr/>
        </p:nvPicPr>
        <p:blipFill>
          <a:blip r:embed="rId15"/>
          <a:stretch>
            <a:fillRect/>
          </a:stretch>
        </p:blipFill>
        <p:spPr>
          <a:xfrm>
            <a:off x="4754880" y="3909060"/>
            <a:ext cx="219456" cy="2057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0"/>
            <a:ext cx="8229600" cy="914400"/>
          </a:xfrm>
          <a:prstGeom prst="rect">
            <a:avLst/>
          </a:prstGeom>
          <a:noFill/>
          <a:ln/>
        </p:spPr>
        <p:txBody>
          <a:bodyPr wrap="square" rtlCol="0" anchor="ctr"/>
          <a:lstStyle/>
          <a:p>
            <a:pPr algn="l" indent="0" marL="0">
              <a:lnSpc>
                <a:spcPts val="2700"/>
              </a:lnSpc>
              <a:buNone/>
            </a:pPr>
            <a:r>
              <a:rPr lang="en-US" sz="3000" b="1" dirty="0">
                <a:solidFill>
                  <a:srgbClr val="000000"/>
                </a:solidFill>
              </a:rPr>
              <a:t>Feature Engineering Techniques</a:t>
            </a:r>
            <a:endParaRPr lang="en-US" sz="3000" dirty="0"/>
          </a:p>
        </p:txBody>
      </p:sp>
      <p:sp>
        <p:nvSpPr>
          <p:cNvPr id="3" name="Shape 1"/>
          <p:cNvSpPr/>
          <p:nvPr/>
        </p:nvSpPr>
        <p:spPr>
          <a:xfrm>
            <a:off x="274320" y="1080135"/>
            <a:ext cx="4023360" cy="411480"/>
          </a:xfrm>
          <a:prstGeom prst="roundRect">
            <a:avLst/>
          </a:prstGeom>
          <a:solidFill>
            <a:srgbClr val="F9EFDC"/>
          </a:solidFill>
          <a:ln/>
        </p:spPr>
      </p:sp>
      <p:sp>
        <p:nvSpPr>
          <p:cNvPr id="4" name="Text 2"/>
          <p:cNvSpPr/>
          <p:nvPr/>
        </p:nvSpPr>
        <p:spPr>
          <a:xfrm>
            <a:off x="274320" y="1080135"/>
            <a:ext cx="3474720" cy="411480"/>
          </a:xfrm>
          <a:prstGeom prst="rect">
            <a:avLst/>
          </a:prstGeom>
          <a:noFill/>
          <a:ln/>
        </p:spPr>
        <p:txBody>
          <a:bodyPr wrap="square" rtlCol="0" anchor="ctr"/>
          <a:lstStyle/>
          <a:p>
            <a:pPr algn="l" indent="0" marL="0">
              <a:buNone/>
            </a:pPr>
            <a:r>
              <a:rPr lang="en-US" sz="2000" b="1" dirty="0">
                <a:solidFill>
                  <a:srgbClr val="000000"/>
                </a:solidFill>
                <a:latin typeface="Plus Jakarta Sans" pitchFamily="34" charset="0"/>
                <a:ea typeface="Plus Jakarta Sans" pitchFamily="34" charset="-122"/>
                <a:cs typeface="Plus Jakarta Sans" pitchFamily="34" charset="-120"/>
              </a:rPr>
              <a:t>Advantages of Feature Engineering</a:t>
            </a:r>
            <a:endParaRPr lang="en-US" sz="2000" dirty="0"/>
          </a:p>
        </p:txBody>
      </p:sp>
      <p:pic>
        <p:nvPicPr>
          <p:cNvPr id="5" name="Image 0" descr="https://djgurnpwsdoqjscwqbsj.supabase.co/storage/v1/object/public/presentation-templates-data/ThumbsUp_green.png">    </p:cNvPr>
          <p:cNvPicPr>
            <a:picLocks noChangeAspect="1"/>
          </p:cNvPicPr>
          <p:nvPr/>
        </p:nvPicPr>
        <p:blipFill>
          <a:blip r:embed="rId2"/>
          <a:stretch>
            <a:fillRect/>
          </a:stretch>
        </p:blipFill>
        <p:spPr>
          <a:xfrm>
            <a:off x="3840480" y="1131570"/>
            <a:ext cx="320040" cy="334328"/>
          </a:xfrm>
          <a:prstGeom prst="rect">
            <a:avLst/>
          </a:prstGeom>
        </p:spPr>
      </p:pic>
      <p:pic>
        <p:nvPicPr>
          <p:cNvPr id="6" name="Image 1" descr="https://djgurnpwsdoqjscwqbsj.supabase.co/storage/v1/object/public/presentation-templates-data/section16_pros.png">    </p:cNvPr>
          <p:cNvPicPr>
            <a:picLocks noChangeAspect="1"/>
          </p:cNvPicPr>
          <p:nvPr/>
        </p:nvPicPr>
        <p:blipFill>
          <a:blip r:embed="rId3"/>
          <a:stretch>
            <a:fillRect/>
          </a:stretch>
        </p:blipFill>
        <p:spPr>
          <a:xfrm>
            <a:off x="274320" y="1594485"/>
            <a:ext cx="4023360" cy="771525"/>
          </a:xfrm>
          <a:prstGeom prst="rect">
            <a:avLst/>
          </a:prstGeom>
        </p:spPr>
      </p:pic>
      <p:sp>
        <p:nvSpPr>
          <p:cNvPr id="7" name="Text 3"/>
          <p:cNvSpPr/>
          <p:nvPr/>
        </p:nvSpPr>
        <p:spPr>
          <a:xfrm>
            <a:off x="640080" y="16716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Enables the use of domain knowledge to create features that reflect underlying patterns.</a:t>
            </a:r>
            <a:endParaRPr lang="en-US" sz="1000" dirty="0"/>
          </a:p>
        </p:txBody>
      </p:sp>
      <p:pic>
        <p:nvPicPr>
          <p:cNvPr id="8" name="Image 2" descr="https://djgurnpwsdoqjscwqbsj.supabase.co/storage/v1/object/public/presentation-templates-data/Checkmark.png">    </p:cNvPr>
          <p:cNvPicPr>
            <a:picLocks noChangeAspect="1"/>
          </p:cNvPicPr>
          <p:nvPr/>
        </p:nvPicPr>
        <p:blipFill>
          <a:blip r:embed="rId4"/>
          <a:stretch>
            <a:fillRect/>
          </a:stretch>
        </p:blipFill>
        <p:spPr>
          <a:xfrm>
            <a:off x="365760" y="1851660"/>
            <a:ext cx="219456" cy="205740"/>
          </a:xfrm>
          <a:prstGeom prst="rect">
            <a:avLst/>
          </a:prstGeom>
        </p:spPr>
      </p:pic>
      <p:sp>
        <p:nvSpPr>
          <p:cNvPr id="9" name="Shape 4"/>
          <p:cNvSpPr/>
          <p:nvPr/>
        </p:nvSpPr>
        <p:spPr>
          <a:xfrm>
            <a:off x="4663440" y="1080135"/>
            <a:ext cx="4023360" cy="411480"/>
          </a:xfrm>
          <a:prstGeom prst="roundRect">
            <a:avLst/>
          </a:prstGeom>
          <a:solidFill>
            <a:srgbClr val="F9EFDC"/>
          </a:solidFill>
          <a:ln/>
        </p:spPr>
      </p:sp>
      <p:sp>
        <p:nvSpPr>
          <p:cNvPr id="10" name="Text 5"/>
          <p:cNvSpPr/>
          <p:nvPr/>
        </p:nvSpPr>
        <p:spPr>
          <a:xfrm>
            <a:off x="4663440" y="1080135"/>
            <a:ext cx="3474720" cy="411480"/>
          </a:xfrm>
          <a:prstGeom prst="rect">
            <a:avLst/>
          </a:prstGeom>
          <a:noFill/>
          <a:ln/>
        </p:spPr>
        <p:txBody>
          <a:bodyPr wrap="square" rtlCol="0" anchor="ctr"/>
          <a:lstStyle/>
          <a:p>
            <a:pPr algn="l" indent="0" marL="0">
              <a:buNone/>
            </a:pPr>
            <a:r>
              <a:rPr lang="en-US" sz="2000" b="1" dirty="0">
                <a:solidFill>
                  <a:srgbClr val="000000"/>
                </a:solidFill>
                <a:latin typeface="Plus Jakarta Sans" pitchFamily="34" charset="0"/>
                <a:ea typeface="Plus Jakarta Sans" pitchFamily="34" charset="-122"/>
                <a:cs typeface="Plus Jakarta Sans" pitchFamily="34" charset="-120"/>
              </a:rPr>
              <a:t>Disadvantages of Feature Engineering</a:t>
            </a:r>
            <a:endParaRPr lang="en-US" sz="2000" dirty="0"/>
          </a:p>
        </p:txBody>
      </p:sp>
      <p:pic>
        <p:nvPicPr>
          <p:cNvPr id="11" name="Image 3" descr="https://djgurnpwsdoqjscwqbsj.supabase.co/storage/v1/object/public/presentation-templates-data/thumbdown_red.png">    </p:cNvPr>
          <p:cNvPicPr>
            <a:picLocks noChangeAspect="1"/>
          </p:cNvPicPr>
          <p:nvPr/>
        </p:nvPicPr>
        <p:blipFill>
          <a:blip r:embed="rId5"/>
          <a:stretch>
            <a:fillRect/>
          </a:stretch>
        </p:blipFill>
        <p:spPr>
          <a:xfrm>
            <a:off x="8229600" y="1183005"/>
            <a:ext cx="274320" cy="257175"/>
          </a:xfrm>
          <a:prstGeom prst="rect">
            <a:avLst/>
          </a:prstGeom>
        </p:spPr>
      </p:pic>
      <p:pic>
        <p:nvPicPr>
          <p:cNvPr id="12" name="Image 4" descr="https://djgurnpwsdoqjscwqbsj.supabase.co/storage/v1/object/public/presentation-templates-data/section16_consbox.png">    </p:cNvPr>
          <p:cNvPicPr>
            <a:picLocks noChangeAspect="1"/>
          </p:cNvPicPr>
          <p:nvPr/>
        </p:nvPicPr>
        <p:blipFill>
          <a:blip r:embed="rId6"/>
          <a:stretch>
            <a:fillRect/>
          </a:stretch>
        </p:blipFill>
        <p:spPr>
          <a:xfrm>
            <a:off x="4663440" y="1594485"/>
            <a:ext cx="4023360" cy="771525"/>
          </a:xfrm>
          <a:prstGeom prst="rect">
            <a:avLst/>
          </a:prstGeom>
        </p:spPr>
      </p:pic>
      <p:sp>
        <p:nvSpPr>
          <p:cNvPr id="13" name="Text 6"/>
          <p:cNvSpPr/>
          <p:nvPr/>
        </p:nvSpPr>
        <p:spPr>
          <a:xfrm>
            <a:off x="5029200" y="16716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May increase computational costs and complexity, making models harder to manage.</a:t>
            </a:r>
            <a:endParaRPr lang="en-US" sz="1000" dirty="0"/>
          </a:p>
        </p:txBody>
      </p:sp>
      <p:pic>
        <p:nvPicPr>
          <p:cNvPr id="14" name="Image 5" descr="https://djgurnpwsdoqjscwqbsj.supabase.co/storage/v1/object/public/presentation-templates-data/yellow%20checkmark.png">    </p:cNvPr>
          <p:cNvPicPr>
            <a:picLocks noChangeAspect="1"/>
          </p:cNvPicPr>
          <p:nvPr/>
        </p:nvPicPr>
        <p:blipFill>
          <a:blip r:embed="rId7"/>
          <a:stretch>
            <a:fillRect/>
          </a:stretch>
        </p:blipFill>
        <p:spPr>
          <a:xfrm>
            <a:off x="4754880" y="1851660"/>
            <a:ext cx="219456" cy="2057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2024-10-25T00:18:34Z</dcterms:created>
  <dcterms:modified xsi:type="dcterms:W3CDTF">2024-10-25T00:18:34Z</dcterms:modified>
</cp:coreProperties>
</file>